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68" r:id="rId7"/>
    <p:sldId id="258" r:id="rId8"/>
    <p:sldId id="260" r:id="rId9"/>
    <p:sldId id="259" r:id="rId10"/>
    <p:sldId id="271" r:id="rId11"/>
    <p:sldId id="272" r:id="rId12"/>
    <p:sldId id="275" r:id="rId13"/>
    <p:sldId id="262" r:id="rId14"/>
    <p:sldId id="273" r:id="rId15"/>
    <p:sldId id="274" r:id="rId16"/>
    <p:sldId id="263" r:id="rId17"/>
    <p:sldId id="269" r:id="rId18"/>
    <p:sldId id="265" r:id="rId19"/>
    <p:sldId id="276" r:id="rId20"/>
    <p:sldId id="264" r:id="rId21"/>
  </p:sldIdLst>
  <p:sldSz cx="18288000" cy="10287000"/>
  <p:notesSz cx="6858000" cy="9144000"/>
  <p:embeddedFontLst>
    <p:embeddedFont>
      <p:font typeface="Arimo" panose="020B0604020202020204" charset="0"/>
      <p:regular r:id="rId23"/>
    </p:embeddedFont>
    <p:embeddedFont>
      <p:font typeface="Arimo Bold" panose="020B0604020202020204" charset="0"/>
      <p:regular r:id="rId24"/>
    </p:embeddedFont>
    <p:embeddedFont>
      <p:font typeface="Bakerie" panose="020B0604020202020204" charset="0"/>
      <p:regular r:id="rId25"/>
    </p:embeddedFont>
    <p:embeddedFont>
      <p:font typeface="Bakerie Bold" panose="020B0604020202020204" charset="0"/>
      <p:regular r:id="rId26"/>
    </p:embeddedFont>
    <p:embeddedFont>
      <p:font typeface="More Sugar Thin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 Sander" userId="af35d795-684c-45de-a112-99eafbafbe55" providerId="ADAL" clId="{BCECCAC7-BF2C-4ABB-8C61-309D4CD40762}"/>
    <pc:docChg chg="delSld">
      <pc:chgData name="Carolin Sander" userId="af35d795-684c-45de-a112-99eafbafbe55" providerId="ADAL" clId="{BCECCAC7-BF2C-4ABB-8C61-309D4CD40762}" dt="2026-04-21T07:31:52.797" v="0" actId="2696"/>
      <pc:docMkLst>
        <pc:docMk/>
      </pc:docMkLst>
      <pc:sldChg chg="del">
        <pc:chgData name="Carolin Sander" userId="af35d795-684c-45de-a112-99eafbafbe55" providerId="ADAL" clId="{BCECCAC7-BF2C-4ABB-8C61-309D4CD40762}" dt="2026-04-21T07:31:52.797" v="0" actId="2696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8C073-B30B-7444-9603-7395F9224026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DCDA1-BA71-3649-B9DD-EBFAFAEB2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7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2634" spc="52" dirty="0">
                <a:solidFill>
                  <a:srgbClr val="000000"/>
                </a:solidFill>
                <a:latin typeface="Arimo"/>
              </a:rPr>
              <a:t>Die Kinder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aus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den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unterschiedlichen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Kindergärten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erhalten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die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Gelegenheit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sich</a:t>
            </a:r>
            <a:r>
              <a:rPr lang="en-US" sz="2634" u="sng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kennenzulernen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2634"/>
              </a:lnSpc>
            </a:pPr>
            <a:endParaRPr lang="en-US" sz="2634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2634" spc="52" dirty="0">
                <a:solidFill>
                  <a:srgbClr val="000000"/>
                </a:solidFill>
                <a:latin typeface="Arimo"/>
              </a:rPr>
              <a:t>Der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Schulstart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soll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ihnen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erleichtert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Vorfreude</a:t>
            </a:r>
            <a:r>
              <a:rPr lang="en-US" sz="2634" u="sng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geweckt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und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Ängste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abgebaut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werden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2634"/>
              </a:lnSpc>
            </a:pPr>
            <a:endParaRPr lang="en-US" sz="2634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2634" spc="52" dirty="0">
                <a:solidFill>
                  <a:srgbClr val="000000"/>
                </a:solidFill>
                <a:latin typeface="Arimo"/>
              </a:rPr>
              <a:t>Die Kinder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können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schon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vor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dem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Schulbeginn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erste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Erfahrungen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mit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ihrer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zukünftigen</a:t>
            </a:r>
            <a:r>
              <a:rPr lang="en-US" sz="2634" u="sng" spc="52" dirty="0">
                <a:solidFill>
                  <a:srgbClr val="000000"/>
                </a:solidFill>
                <a:latin typeface="Arimo Bold"/>
              </a:rPr>
              <a:t> Lebens- und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Lernumgebung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machen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und die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neuen</a:t>
            </a:r>
            <a:r>
              <a:rPr lang="en-US" sz="2634" u="sng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Räumlichkeiten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erkunden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2634"/>
              </a:lnSpc>
            </a:pPr>
            <a:endParaRPr lang="en-US" sz="2634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2634" spc="52" dirty="0">
                <a:solidFill>
                  <a:srgbClr val="000000"/>
                </a:solidFill>
                <a:latin typeface="Arimo"/>
              </a:rPr>
              <a:t>Die Kinder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werden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an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erste</a:t>
            </a:r>
            <a:r>
              <a:rPr lang="en-US" sz="2634" u="sng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Regeln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Strukturen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und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Rituale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des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Schullebens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herangeführt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2634"/>
              </a:lnSpc>
            </a:pPr>
            <a:endParaRPr lang="en-US" sz="2634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2634" spc="52" dirty="0">
                <a:solidFill>
                  <a:srgbClr val="000000"/>
                </a:solidFill>
                <a:latin typeface="Arimo"/>
              </a:rPr>
              <a:t>Sie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können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verschiedene</a:t>
            </a:r>
            <a:r>
              <a:rPr lang="en-US" sz="2634" u="sng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Arbeitsformen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ausprobieren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und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mit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unterschiedlichen</a:t>
            </a:r>
            <a:r>
              <a:rPr lang="en-US" sz="2634" u="sng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34" u="sng" spc="52" dirty="0" err="1">
                <a:solidFill>
                  <a:srgbClr val="000000"/>
                </a:solidFill>
                <a:latin typeface="Arimo Bold"/>
              </a:rPr>
              <a:t>Lernmaterialien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experimentieren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 und </a:t>
            </a:r>
            <a:r>
              <a:rPr lang="en-US" sz="2634" spc="52" dirty="0" err="1">
                <a:solidFill>
                  <a:srgbClr val="000000"/>
                </a:solidFill>
                <a:latin typeface="Arimo"/>
              </a:rPr>
              <a:t>arbeiten</a:t>
            </a:r>
            <a:r>
              <a:rPr lang="en-US" sz="2634" spc="52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2634"/>
              </a:lnSpc>
            </a:pPr>
            <a:endParaRPr lang="en-US" sz="2634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2634" spc="52" dirty="0" err="1">
                <a:solidFill>
                  <a:srgbClr val="000000"/>
                </a:solidFill>
                <a:latin typeface="Arimo Bold"/>
              </a:rPr>
              <a:t>Dabei</a:t>
            </a:r>
            <a:r>
              <a:rPr lang="en-US" sz="2634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 Bold"/>
              </a:rPr>
              <a:t>werden</a:t>
            </a:r>
            <a:r>
              <a:rPr lang="en-US" sz="2634" spc="52" dirty="0">
                <a:solidFill>
                  <a:srgbClr val="000000"/>
                </a:solidFill>
                <a:latin typeface="Arimo Bold"/>
              </a:rPr>
              <a:t> die Kinder </a:t>
            </a:r>
            <a:r>
              <a:rPr lang="en-US" sz="2634" spc="52" dirty="0" err="1">
                <a:solidFill>
                  <a:srgbClr val="000000"/>
                </a:solidFill>
                <a:latin typeface="Arimo Bold"/>
              </a:rPr>
              <a:t>Vertrautes</a:t>
            </a:r>
            <a:r>
              <a:rPr lang="en-US" sz="2634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 Bold"/>
              </a:rPr>
              <a:t>aus</a:t>
            </a:r>
            <a:r>
              <a:rPr lang="en-US" sz="2634" spc="52" dirty="0">
                <a:solidFill>
                  <a:srgbClr val="000000"/>
                </a:solidFill>
                <a:latin typeface="Arimo Bold"/>
              </a:rPr>
              <a:t> dem Kindergarten </a:t>
            </a:r>
            <a:r>
              <a:rPr lang="en-US" sz="2634" spc="52" dirty="0" err="1">
                <a:solidFill>
                  <a:srgbClr val="000000"/>
                </a:solidFill>
                <a:latin typeface="Arimo Bold"/>
              </a:rPr>
              <a:t>wiederfinden</a:t>
            </a:r>
            <a:r>
              <a:rPr lang="en-US" sz="2634" spc="52" dirty="0">
                <a:solidFill>
                  <a:srgbClr val="000000"/>
                </a:solidFill>
                <a:latin typeface="Arimo Bold"/>
              </a:rPr>
              <a:t> und </a:t>
            </a:r>
            <a:r>
              <a:rPr lang="en-US" sz="2634" spc="52" dirty="0" err="1">
                <a:solidFill>
                  <a:srgbClr val="000000"/>
                </a:solidFill>
                <a:latin typeface="Arimo Bold"/>
              </a:rPr>
              <a:t>nutzen</a:t>
            </a:r>
            <a:r>
              <a:rPr lang="en-US" sz="2634" spc="52" dirty="0">
                <a:solidFill>
                  <a:srgbClr val="000000"/>
                </a:solidFill>
                <a:latin typeface="Arimo Bold"/>
              </a:rPr>
              <a:t>, um </a:t>
            </a:r>
            <a:r>
              <a:rPr lang="en-US" sz="2634" spc="52" dirty="0" err="1">
                <a:solidFill>
                  <a:srgbClr val="000000"/>
                </a:solidFill>
                <a:latin typeface="Arimo Bold"/>
              </a:rPr>
              <a:t>Neues</a:t>
            </a:r>
            <a:r>
              <a:rPr lang="en-US" sz="2634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 Bold"/>
              </a:rPr>
              <a:t>zu</a:t>
            </a:r>
            <a:r>
              <a:rPr lang="en-US" sz="2634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634" spc="52" dirty="0" err="1">
                <a:solidFill>
                  <a:srgbClr val="000000"/>
                </a:solidFill>
                <a:latin typeface="Arimo Bold"/>
              </a:rPr>
              <a:t>erlernen</a:t>
            </a:r>
            <a:r>
              <a:rPr lang="en-US" sz="2634" spc="52" dirty="0">
                <a:solidFill>
                  <a:srgbClr val="000000"/>
                </a:solidFill>
                <a:latin typeface="Arimo Bold"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CDA1-BA71-3649-B9DD-EBFAFAEB21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96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Durch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Zuzüge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,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Umzüge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etc. bis Sommer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könnte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theoretisch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noch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viel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passieren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, was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ein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Umwerfen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der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Klassenbildung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zur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Folge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haben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könnte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. Aber es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wäre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natürlich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super,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wenn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es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ohnehin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für alle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passt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, die Klassen in der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Organisation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der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Starterklassen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zu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bilden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CDA1-BA71-3649-B9DD-EBFAFAEB217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88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Die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Zuweisung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der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Klassenlehrerinnen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geschieht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offiziell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erst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mit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der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Personalplanung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zum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neuen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Schuljahr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im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Sommer.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Hier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steht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die Schule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auch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in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Abhängigkeit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der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Personalplanung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für den Kreis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durch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das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Schulamt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Siegen.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Natürlich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haben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wir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unsere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eigenen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Vorplanungen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(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i.d.R.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Übernahme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durch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die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aktuellen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Klassenlehrerinnen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der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aktuellen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Klassen 4), von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denen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in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begründeten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oder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notwendigen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Fällen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abgewichen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werden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1200" spc="57" dirty="0" err="1">
                <a:solidFill>
                  <a:srgbClr val="000000"/>
                </a:solidFill>
                <a:latin typeface="More Sugar Thin"/>
              </a:rPr>
              <a:t>kann</a:t>
            </a:r>
            <a:r>
              <a:rPr lang="en-US" sz="1200" spc="57" dirty="0">
                <a:solidFill>
                  <a:srgbClr val="000000"/>
                </a:solidFill>
                <a:latin typeface="More Sugar Thin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CDA1-BA71-3649-B9DD-EBFAFAEB217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6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CDA1-BA71-3649-B9DD-EBFAFAEB217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32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il@gs-deuz.d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576" y="250625"/>
            <a:ext cx="17527547" cy="94648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09687" y="3050601"/>
            <a:ext cx="9056897" cy="3444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55"/>
              </a:lnSpc>
            </a:pPr>
            <a:r>
              <a:rPr lang="en-US" sz="14283" spc="285" dirty="0" err="1">
                <a:solidFill>
                  <a:srgbClr val="FFFFFF"/>
                </a:solidFill>
                <a:latin typeface="Bakerie Bold"/>
              </a:rPr>
              <a:t>Starterklasse</a:t>
            </a:r>
            <a:endParaRPr lang="en-US" sz="14283" spc="285" dirty="0">
              <a:solidFill>
                <a:srgbClr val="FFFFFF"/>
              </a:solidFill>
              <a:latin typeface="Bakerie Bold"/>
            </a:endParaRPr>
          </a:p>
          <a:p>
            <a:pPr algn="ctr">
              <a:lnSpc>
                <a:spcPts val="12855"/>
              </a:lnSpc>
            </a:pPr>
            <a:r>
              <a:rPr lang="en-US" sz="14283" spc="285" dirty="0">
                <a:solidFill>
                  <a:srgbClr val="FFFFFF"/>
                </a:solidFill>
                <a:latin typeface="Bakerie Bold"/>
              </a:rPr>
              <a:t>202</a:t>
            </a:r>
            <a:r>
              <a:rPr lang="de-DE" sz="14283" spc="285" dirty="0">
                <a:solidFill>
                  <a:srgbClr val="FFFFFF"/>
                </a:solidFill>
                <a:latin typeface="Bakerie Bold"/>
              </a:rPr>
              <a:t>6</a:t>
            </a:r>
            <a:endParaRPr lang="en-US" sz="14283" spc="285" dirty="0">
              <a:solidFill>
                <a:srgbClr val="FFFFFF"/>
              </a:solidFill>
              <a:latin typeface="Bakerie Bold"/>
            </a:endParaRP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2209800" y="6621570"/>
            <a:ext cx="7945072" cy="1369252"/>
            <a:chOff x="0" y="0"/>
            <a:chExt cx="7655540" cy="1319354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7663285" cy="1325840"/>
            </a:xfrm>
            <a:custGeom>
              <a:avLst/>
              <a:gdLst/>
              <a:ahLst/>
              <a:cxnLst/>
              <a:rect l="l" t="t" r="r" b="b"/>
              <a:pathLst>
                <a:path w="7663285" h="1325840">
                  <a:moveTo>
                    <a:pt x="6724386" y="1314653"/>
                  </a:moveTo>
                  <a:cubicBezTo>
                    <a:pt x="6724386" y="1314653"/>
                    <a:pt x="6304633" y="1325840"/>
                    <a:pt x="5842048" y="1323219"/>
                  </a:cubicBezTo>
                  <a:cubicBezTo>
                    <a:pt x="2721468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877204" y="7673"/>
                  </a:cubicBezTo>
                  <a:cubicBezTo>
                    <a:pt x="6085706" y="0"/>
                    <a:pt x="6549634" y="7673"/>
                    <a:pt x="6549634" y="7673"/>
                  </a:cubicBezTo>
                  <a:cubicBezTo>
                    <a:pt x="6917941" y="15152"/>
                    <a:pt x="7281254" y="84484"/>
                    <a:pt x="7478995" y="207066"/>
                  </a:cubicBezTo>
                  <a:cubicBezTo>
                    <a:pt x="7630011" y="300683"/>
                    <a:pt x="7663285" y="425358"/>
                    <a:pt x="7654145" y="628876"/>
                  </a:cubicBezTo>
                  <a:lnTo>
                    <a:pt x="7654145" y="628879"/>
                  </a:lnTo>
                  <a:cubicBezTo>
                    <a:pt x="7654145" y="1072714"/>
                    <a:pt x="7371149" y="1286812"/>
                    <a:pt x="6724386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014104" y="7022986"/>
            <a:ext cx="6848062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4299" dirty="0">
                <a:solidFill>
                  <a:srgbClr val="FFF2F9"/>
                </a:solidFill>
                <a:latin typeface="Bakerie Bold"/>
              </a:rPr>
              <a:t>der Grundschule Deuz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62400" y="828556"/>
            <a:ext cx="5554474" cy="2062098"/>
          </a:xfrm>
          <a:prstGeom prst="rect">
            <a:avLst/>
          </a:prstGeom>
        </p:spPr>
      </p:pic>
      <p:pic>
        <p:nvPicPr>
          <p:cNvPr id="10" name="Grafik 9" descr="Ein Bild, das Text, Handschrift, Brief, Buch enthält.&#10;&#10;KI-generierte Inhalte können fehlerhaft sein.">
            <a:extLst>
              <a:ext uri="{FF2B5EF4-FFF2-40B4-BE49-F238E27FC236}">
                <a16:creationId xmlns:a16="http://schemas.microsoft.com/office/drawing/2014/main" id="{1E001666-A2F6-52B5-3E6A-7780E274A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45046" r="15690" b="3045"/>
          <a:stretch/>
        </p:blipFill>
        <p:spPr>
          <a:xfrm>
            <a:off x="10709678" y="2032112"/>
            <a:ext cx="6220122" cy="61485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851702" y="180053"/>
            <a:ext cx="5517344" cy="1697294"/>
            <a:chOff x="0" y="0"/>
            <a:chExt cx="4288786" cy="131935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296532" cy="1325840"/>
            </a:xfrm>
            <a:custGeom>
              <a:avLst/>
              <a:gdLst/>
              <a:ahLst/>
              <a:cxnLst/>
              <a:rect l="l" t="t" r="r" b="b"/>
              <a:pathLst>
                <a:path w="4296532" h="1325840">
                  <a:moveTo>
                    <a:pt x="3357632" y="1314653"/>
                  </a:moveTo>
                  <a:cubicBezTo>
                    <a:pt x="3357632" y="1314653"/>
                    <a:pt x="2937879" y="1325840"/>
                    <a:pt x="2475295" y="1323219"/>
                  </a:cubicBezTo>
                  <a:cubicBezTo>
                    <a:pt x="1814681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50627" y="7673"/>
                  </a:cubicBezTo>
                  <a:cubicBezTo>
                    <a:pt x="2718953" y="0"/>
                    <a:pt x="3182880" y="7673"/>
                    <a:pt x="3182880" y="7673"/>
                  </a:cubicBezTo>
                  <a:cubicBezTo>
                    <a:pt x="3551188" y="15152"/>
                    <a:pt x="3914501" y="84484"/>
                    <a:pt x="4112241" y="207066"/>
                  </a:cubicBezTo>
                  <a:cubicBezTo>
                    <a:pt x="4263258" y="300683"/>
                    <a:pt x="4296532" y="425358"/>
                    <a:pt x="4287391" y="628876"/>
                  </a:cubicBezTo>
                  <a:lnTo>
                    <a:pt x="4287391" y="628879"/>
                  </a:lnTo>
                  <a:cubicBezTo>
                    <a:pt x="4287392" y="1072714"/>
                    <a:pt x="4004395" y="1286812"/>
                    <a:pt x="3357632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255418" y="694472"/>
            <a:ext cx="4709912" cy="78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</a:pPr>
            <a:r>
              <a:rPr lang="en-US" sz="5914">
                <a:solidFill>
                  <a:srgbClr val="FFF2F9"/>
                </a:solidFill>
                <a:latin typeface="Bakerie"/>
              </a:rPr>
              <a:t>Termine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36347" y="2757983"/>
            <a:ext cx="4589735" cy="3949259"/>
            <a:chOff x="0" y="0"/>
            <a:chExt cx="1079043" cy="928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22868" y="3642546"/>
            <a:ext cx="3714972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de-DE" sz="2394" spc="47" dirty="0">
                <a:solidFill>
                  <a:srgbClr val="000000"/>
                </a:solidFill>
                <a:latin typeface="Arimo"/>
              </a:rPr>
              <a:t>21. Mai</a:t>
            </a:r>
          </a:p>
          <a:p>
            <a:pPr algn="ctr">
              <a:lnSpc>
                <a:spcPts val="2394"/>
              </a:lnSpc>
            </a:pPr>
            <a:endParaRPr lang="de-DE" sz="2394" spc="47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2394"/>
              </a:lnSpc>
            </a:pPr>
            <a:r>
              <a:rPr lang="de-DE" sz="2394" spc="47" dirty="0">
                <a:solidFill>
                  <a:srgbClr val="000000"/>
                </a:solidFill>
                <a:latin typeface="Arimo"/>
              </a:rPr>
              <a:t>11. Juni</a:t>
            </a:r>
          </a:p>
          <a:p>
            <a:pPr algn="ctr">
              <a:lnSpc>
                <a:spcPts val="2394"/>
              </a:lnSpc>
            </a:pPr>
            <a:endParaRPr lang="de-DE" sz="2394" spc="47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2394"/>
              </a:lnSpc>
            </a:pPr>
            <a:r>
              <a:rPr lang="de-DE" sz="2394" spc="47" dirty="0">
                <a:solidFill>
                  <a:srgbClr val="000000"/>
                </a:solidFill>
                <a:latin typeface="Arimo"/>
              </a:rPr>
              <a:t>02. Juli </a:t>
            </a:r>
            <a:endParaRPr lang="en-US" sz="2394" spc="47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36347" y="3008233"/>
            <a:ext cx="4589735" cy="37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>
                <a:solidFill>
                  <a:srgbClr val="000000"/>
                </a:solidFill>
                <a:latin typeface="More Sugar Thin"/>
              </a:rPr>
              <a:t>GRUPPE 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2723" b="2723"/>
          <a:stretch>
            <a:fillRect/>
          </a:stretch>
        </p:blipFill>
        <p:spPr>
          <a:xfrm>
            <a:off x="6255418" y="6941151"/>
            <a:ext cx="5215273" cy="342100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1006237" y="2772818"/>
            <a:ext cx="4589735" cy="3949259"/>
            <a:chOff x="0" y="0"/>
            <a:chExt cx="1079043" cy="928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369046" y="3642804"/>
            <a:ext cx="381884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</a:pPr>
            <a:r>
              <a:rPr lang="de-DE" sz="2384" spc="47" dirty="0">
                <a:solidFill>
                  <a:srgbClr val="000000"/>
                </a:solidFill>
                <a:latin typeface="Arimo"/>
              </a:rPr>
              <a:t>28. Mai</a:t>
            </a:r>
          </a:p>
          <a:p>
            <a:pPr algn="ctr">
              <a:lnSpc>
                <a:spcPts val="2384"/>
              </a:lnSpc>
            </a:pPr>
            <a:endParaRPr lang="de-DE" sz="2384" spc="47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2384"/>
              </a:lnSpc>
            </a:pPr>
            <a:r>
              <a:rPr lang="de-DE" sz="2384" spc="47" dirty="0">
                <a:solidFill>
                  <a:srgbClr val="000000"/>
                </a:solidFill>
                <a:latin typeface="Arimo"/>
              </a:rPr>
              <a:t>25. Juni</a:t>
            </a:r>
          </a:p>
          <a:p>
            <a:pPr algn="ctr">
              <a:lnSpc>
                <a:spcPts val="2384"/>
              </a:lnSpc>
            </a:pPr>
            <a:endParaRPr lang="de-DE" sz="2384" spc="47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2384"/>
              </a:lnSpc>
            </a:pPr>
            <a:r>
              <a:rPr lang="de-DE" sz="2384" spc="47" dirty="0">
                <a:solidFill>
                  <a:srgbClr val="000000"/>
                </a:solidFill>
                <a:latin typeface="Arimo"/>
              </a:rPr>
              <a:t>09. Juli </a:t>
            </a:r>
            <a:endParaRPr lang="en-US" sz="2384" spc="47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071516" y="3008233"/>
            <a:ext cx="4459178" cy="37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GRUPPE B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t="824" b="824"/>
          <a:stretch>
            <a:fillRect/>
          </a:stretch>
        </p:blipFill>
        <p:spPr>
          <a:xfrm>
            <a:off x="0" y="5348088"/>
            <a:ext cx="2322868" cy="50768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l="5813" r="5813"/>
          <a:stretch>
            <a:fillRect/>
          </a:stretch>
        </p:blipFill>
        <p:spPr>
          <a:xfrm>
            <a:off x="14933370" y="6086318"/>
            <a:ext cx="3196099" cy="5673130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C0845525-47B3-494E-9D43-47ADFAD87DFA}"/>
              </a:ext>
            </a:extLst>
          </p:cNvPr>
          <p:cNvGrpSpPr/>
          <p:nvPr/>
        </p:nvGrpSpPr>
        <p:grpSpPr>
          <a:xfrm>
            <a:off x="6750232" y="1994508"/>
            <a:ext cx="3957833" cy="1914958"/>
            <a:chOff x="0" y="0"/>
            <a:chExt cx="1079043" cy="928467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CCC9F4F-BA3A-4918-BE1C-E20879909170}"/>
                </a:ext>
              </a:extLst>
            </p:cNvPr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C594041C-A08F-4014-BFA7-739D08F5CAD1}"/>
              </a:ext>
            </a:extLst>
          </p:cNvPr>
          <p:cNvSpPr txBox="1"/>
          <p:nvPr/>
        </p:nvSpPr>
        <p:spPr>
          <a:xfrm>
            <a:off x="6375802" y="2140642"/>
            <a:ext cx="445917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Starterklasse</a:t>
            </a: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algn="ctr">
              <a:lnSpc>
                <a:spcPts val="2873"/>
              </a:lnSpc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in der Schule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851702" y="291919"/>
            <a:ext cx="5517344" cy="1697294"/>
            <a:chOff x="0" y="0"/>
            <a:chExt cx="4288786" cy="131935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296532" cy="1325840"/>
            </a:xfrm>
            <a:custGeom>
              <a:avLst/>
              <a:gdLst/>
              <a:ahLst/>
              <a:cxnLst/>
              <a:rect l="l" t="t" r="r" b="b"/>
              <a:pathLst>
                <a:path w="4296532" h="1325840">
                  <a:moveTo>
                    <a:pt x="3357632" y="1314653"/>
                  </a:moveTo>
                  <a:cubicBezTo>
                    <a:pt x="3357632" y="1314653"/>
                    <a:pt x="2937879" y="1325840"/>
                    <a:pt x="2475295" y="1323219"/>
                  </a:cubicBezTo>
                  <a:cubicBezTo>
                    <a:pt x="1814681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50627" y="7673"/>
                  </a:cubicBezTo>
                  <a:cubicBezTo>
                    <a:pt x="2718953" y="0"/>
                    <a:pt x="3182880" y="7673"/>
                    <a:pt x="3182880" y="7673"/>
                  </a:cubicBezTo>
                  <a:cubicBezTo>
                    <a:pt x="3551188" y="15152"/>
                    <a:pt x="3914501" y="84484"/>
                    <a:pt x="4112241" y="207066"/>
                  </a:cubicBezTo>
                  <a:cubicBezTo>
                    <a:pt x="4263258" y="300683"/>
                    <a:pt x="4296532" y="425358"/>
                    <a:pt x="4287391" y="628876"/>
                  </a:cubicBezTo>
                  <a:lnTo>
                    <a:pt x="4287391" y="628879"/>
                  </a:lnTo>
                  <a:cubicBezTo>
                    <a:pt x="4287392" y="1072714"/>
                    <a:pt x="4004395" y="1286812"/>
                    <a:pt x="3357632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31643" y="3055965"/>
            <a:ext cx="14256977" cy="2849535"/>
            <a:chOff x="-17882" y="0"/>
            <a:chExt cx="1079043" cy="989845"/>
          </a:xfrm>
        </p:grpSpPr>
        <p:sp>
          <p:nvSpPr>
            <p:cNvPr id="5" name="Freeform 5"/>
            <p:cNvSpPr/>
            <p:nvPr/>
          </p:nvSpPr>
          <p:spPr>
            <a:xfrm>
              <a:off x="-17882" y="0"/>
              <a:ext cx="1079043" cy="989845"/>
            </a:xfrm>
            <a:custGeom>
              <a:avLst/>
              <a:gdLst/>
              <a:ahLst/>
              <a:cxnLst/>
              <a:rect l="l" t="t" r="r" b="b"/>
              <a:pathLst>
                <a:path w="1079043" h="1856935">
                  <a:moveTo>
                    <a:pt x="0" y="0"/>
                  </a:moveTo>
                  <a:lnTo>
                    <a:pt x="1079043" y="0"/>
                  </a:lnTo>
                  <a:lnTo>
                    <a:pt x="1079043" y="1856935"/>
                  </a:lnTo>
                  <a:lnTo>
                    <a:pt x="0" y="1856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3197" y="5741940"/>
            <a:ext cx="2107343" cy="46829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61251" y="6950676"/>
            <a:ext cx="3196099" cy="50134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95274" y="8264180"/>
            <a:ext cx="2002347" cy="214441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250435" y="541273"/>
            <a:ext cx="4709912" cy="155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</a:pPr>
            <a:r>
              <a:rPr lang="en-US" sz="5914" dirty="0" err="1">
                <a:solidFill>
                  <a:srgbClr val="FFF2F9"/>
                </a:solidFill>
                <a:latin typeface="Bakerie"/>
              </a:rPr>
              <a:t>Wenn</a:t>
            </a:r>
            <a:r>
              <a:rPr lang="en-US" sz="5914" dirty="0">
                <a:solidFill>
                  <a:srgbClr val="FFF2F9"/>
                </a:solidFill>
                <a:latin typeface="Bakerie"/>
              </a:rPr>
              <a:t> das Kind </a:t>
            </a:r>
            <a:r>
              <a:rPr lang="en-US" sz="5914" dirty="0" err="1">
                <a:solidFill>
                  <a:srgbClr val="FFF2F9"/>
                </a:solidFill>
                <a:latin typeface="Bakerie"/>
              </a:rPr>
              <a:t>krank</a:t>
            </a:r>
            <a:r>
              <a:rPr lang="en-US" sz="5914" dirty="0">
                <a:solidFill>
                  <a:srgbClr val="FFF2F9"/>
                </a:solidFill>
                <a:latin typeface="Bakerie"/>
              </a:rPr>
              <a:t> </a:t>
            </a:r>
            <a:r>
              <a:rPr lang="en-US" sz="5914" dirty="0" err="1">
                <a:solidFill>
                  <a:srgbClr val="FFF2F9"/>
                </a:solidFill>
                <a:latin typeface="Bakerie"/>
              </a:rPr>
              <a:t>ist</a:t>
            </a:r>
            <a:r>
              <a:rPr lang="en-US" sz="5914" dirty="0">
                <a:solidFill>
                  <a:srgbClr val="FFF2F9"/>
                </a:solidFill>
                <a:latin typeface="Bakerie"/>
              </a:rPr>
              <a:t>…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49731" y="3358530"/>
            <a:ext cx="14020800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2873"/>
              </a:lnSpc>
              <a:buFontTx/>
              <a:buChar char="-"/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marL="457200" indent="-457200" algn="just">
              <a:lnSpc>
                <a:spcPts val="2873"/>
              </a:lnSpc>
              <a:buFontTx/>
              <a:buChar char="-"/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Die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Teilnahme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an der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Starterklasse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ist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keine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verpflichtende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Veranstaltung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,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wir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empfehlen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bei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Teilnahme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aber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einen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regelmäßigen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Besuch</a:t>
            </a: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algn="just">
              <a:lnSpc>
                <a:spcPts val="2873"/>
              </a:lnSpc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marL="457200" indent="-457200" algn="just">
              <a:lnSpc>
                <a:spcPts val="2873"/>
              </a:lnSpc>
              <a:buFontTx/>
              <a:buChar char="-"/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Wenn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Sie mal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nicht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können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,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schicken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Sie bitte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eine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Mail an die Schule. </a:t>
            </a:r>
            <a:endParaRPr lang="en-US" sz="2873" spc="57" dirty="0">
              <a:latin typeface="More Sugar Thin"/>
            </a:endParaRPr>
          </a:p>
        </p:txBody>
      </p:sp>
    </p:spTree>
    <p:extLst>
      <p:ext uri="{BB962C8B-B14F-4D97-AF65-F5344CB8AC3E}">
        <p14:creationId xmlns:p14="http://schemas.microsoft.com/office/powerpoint/2010/main" val="40907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851702" y="180053"/>
            <a:ext cx="5517344" cy="1697294"/>
            <a:chOff x="0" y="0"/>
            <a:chExt cx="4288786" cy="131935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296532" cy="1325840"/>
            </a:xfrm>
            <a:custGeom>
              <a:avLst/>
              <a:gdLst/>
              <a:ahLst/>
              <a:cxnLst/>
              <a:rect l="l" t="t" r="r" b="b"/>
              <a:pathLst>
                <a:path w="4296532" h="1325840">
                  <a:moveTo>
                    <a:pt x="3357632" y="1314653"/>
                  </a:moveTo>
                  <a:cubicBezTo>
                    <a:pt x="3357632" y="1314653"/>
                    <a:pt x="2937879" y="1325840"/>
                    <a:pt x="2475295" y="1323219"/>
                  </a:cubicBezTo>
                  <a:cubicBezTo>
                    <a:pt x="1814681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50627" y="7673"/>
                  </a:cubicBezTo>
                  <a:cubicBezTo>
                    <a:pt x="2718953" y="0"/>
                    <a:pt x="3182880" y="7673"/>
                    <a:pt x="3182880" y="7673"/>
                  </a:cubicBezTo>
                  <a:cubicBezTo>
                    <a:pt x="3551188" y="15152"/>
                    <a:pt x="3914501" y="84484"/>
                    <a:pt x="4112241" y="207066"/>
                  </a:cubicBezTo>
                  <a:cubicBezTo>
                    <a:pt x="4263258" y="300683"/>
                    <a:pt x="4296532" y="425358"/>
                    <a:pt x="4287391" y="628876"/>
                  </a:cubicBezTo>
                  <a:lnTo>
                    <a:pt x="4287391" y="628879"/>
                  </a:lnTo>
                  <a:cubicBezTo>
                    <a:pt x="4287392" y="1072714"/>
                    <a:pt x="4004395" y="1286812"/>
                    <a:pt x="3357632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255418" y="694472"/>
            <a:ext cx="4709912" cy="78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</a:pPr>
            <a:r>
              <a:rPr lang="en-US" sz="5914">
                <a:solidFill>
                  <a:srgbClr val="FFF2F9"/>
                </a:solidFill>
                <a:latin typeface="Bakerie"/>
              </a:rPr>
              <a:t>Termine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359879" y="2552700"/>
            <a:ext cx="12997023" cy="3949259"/>
            <a:chOff x="0" y="0"/>
            <a:chExt cx="1079043" cy="928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038600" y="3974636"/>
            <a:ext cx="811653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de-DE" sz="2394" b="1" spc="47" dirty="0">
                <a:solidFill>
                  <a:srgbClr val="000000"/>
                </a:solidFill>
                <a:latin typeface="Arimo"/>
              </a:rPr>
              <a:t>Donnerstag, 02.07.2026, 19.00 Uhr, Aula Rundbau</a:t>
            </a:r>
            <a:endParaRPr lang="en-US" sz="2394" b="1" spc="47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43200" y="2742040"/>
            <a:ext cx="9982200" cy="719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3"/>
              </a:lnSpc>
            </a:pPr>
            <a:r>
              <a:rPr lang="en-US" sz="3600" spc="57" dirty="0" err="1">
                <a:solidFill>
                  <a:srgbClr val="000000"/>
                </a:solidFill>
                <a:latin typeface="More Sugar Thin"/>
              </a:rPr>
              <a:t>Elternabend</a:t>
            </a:r>
            <a:r>
              <a:rPr lang="en-US" sz="36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3600" spc="57" dirty="0" err="1">
                <a:solidFill>
                  <a:srgbClr val="000000"/>
                </a:solidFill>
                <a:latin typeface="More Sugar Thin"/>
              </a:rPr>
              <a:t>vor</a:t>
            </a:r>
            <a:r>
              <a:rPr lang="en-US" sz="3600" spc="57" dirty="0">
                <a:solidFill>
                  <a:srgbClr val="000000"/>
                </a:solidFill>
                <a:latin typeface="More Sugar Thin"/>
              </a:rPr>
              <a:t> den </a:t>
            </a:r>
            <a:r>
              <a:rPr lang="en-US" sz="3600" spc="57" dirty="0" err="1">
                <a:solidFill>
                  <a:srgbClr val="000000"/>
                </a:solidFill>
                <a:latin typeface="More Sugar Thin"/>
              </a:rPr>
              <a:t>Sommerferien</a:t>
            </a:r>
            <a:r>
              <a:rPr lang="en-US" sz="3600" spc="57" dirty="0">
                <a:solidFill>
                  <a:srgbClr val="000000"/>
                </a:solidFill>
                <a:latin typeface="More Sugar Thin"/>
              </a:rPr>
              <a:t> </a:t>
            </a:r>
          </a:p>
          <a:p>
            <a:pPr>
              <a:lnSpc>
                <a:spcPts val="2873"/>
              </a:lnSpc>
            </a:pPr>
            <a:r>
              <a:rPr lang="en-US" sz="2400" spc="57" dirty="0" err="1">
                <a:solidFill>
                  <a:srgbClr val="000000"/>
                </a:solidFill>
                <a:latin typeface="More Sugar Thin"/>
              </a:rPr>
              <a:t>für</a:t>
            </a:r>
            <a:r>
              <a:rPr lang="en-US" sz="24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400" spc="57" dirty="0" err="1">
                <a:solidFill>
                  <a:srgbClr val="000000"/>
                </a:solidFill>
                <a:latin typeface="More Sugar Thin"/>
              </a:rPr>
              <a:t>alle</a:t>
            </a:r>
            <a:r>
              <a:rPr lang="en-US" sz="24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400" spc="57" dirty="0" err="1">
                <a:solidFill>
                  <a:srgbClr val="000000"/>
                </a:solidFill>
                <a:latin typeface="More Sugar Thin"/>
              </a:rPr>
              <a:t>wichtigen</a:t>
            </a:r>
            <a:r>
              <a:rPr lang="en-US" sz="24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400" spc="57" dirty="0" err="1">
                <a:solidFill>
                  <a:srgbClr val="000000"/>
                </a:solidFill>
                <a:latin typeface="More Sugar Thin"/>
              </a:rPr>
              <a:t>Infos</a:t>
            </a:r>
            <a:r>
              <a:rPr lang="en-US" sz="24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400" spc="57" dirty="0" err="1">
                <a:solidFill>
                  <a:srgbClr val="000000"/>
                </a:solidFill>
                <a:latin typeface="More Sugar Thin"/>
              </a:rPr>
              <a:t>zum</a:t>
            </a:r>
            <a:r>
              <a:rPr lang="en-US" sz="2400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400" spc="57" dirty="0" err="1">
                <a:solidFill>
                  <a:srgbClr val="000000"/>
                </a:solidFill>
                <a:latin typeface="More Sugar Thin"/>
              </a:rPr>
              <a:t>Schulstart</a:t>
            </a:r>
            <a:r>
              <a:rPr lang="en-US" sz="2400" spc="57" dirty="0">
                <a:solidFill>
                  <a:srgbClr val="000000"/>
                </a:solidFill>
                <a:latin typeface="More Sugar Thin"/>
              </a:rPr>
              <a:t> und </a:t>
            </a:r>
            <a:r>
              <a:rPr lang="en-US" sz="2400" spc="57" dirty="0" err="1">
                <a:solidFill>
                  <a:srgbClr val="000000"/>
                </a:solidFill>
                <a:latin typeface="More Sugar Thin"/>
              </a:rPr>
              <a:t>zum</a:t>
            </a:r>
            <a:r>
              <a:rPr lang="en-US" sz="2400" spc="57" dirty="0">
                <a:solidFill>
                  <a:srgbClr val="000000"/>
                </a:solidFill>
                <a:latin typeface="More Sugar Thin"/>
              </a:rPr>
              <a:t> Tag der </a:t>
            </a:r>
            <a:r>
              <a:rPr lang="en-US" sz="2400" spc="57" dirty="0" err="1">
                <a:solidFill>
                  <a:srgbClr val="000000"/>
                </a:solidFill>
                <a:latin typeface="More Sugar Thin"/>
              </a:rPr>
              <a:t>Einschulung</a:t>
            </a:r>
            <a:endParaRPr lang="en-US" sz="2400" spc="57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2723" b="2723"/>
          <a:stretch>
            <a:fillRect/>
          </a:stretch>
        </p:blipFill>
        <p:spPr>
          <a:xfrm>
            <a:off x="6255418" y="6941151"/>
            <a:ext cx="5215273" cy="34210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t="824" b="824"/>
          <a:stretch>
            <a:fillRect/>
          </a:stretch>
        </p:blipFill>
        <p:spPr>
          <a:xfrm>
            <a:off x="0" y="5348088"/>
            <a:ext cx="2322868" cy="50768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l="5813" r="5813"/>
          <a:stretch>
            <a:fillRect/>
          </a:stretch>
        </p:blipFill>
        <p:spPr>
          <a:xfrm>
            <a:off x="14933370" y="6086318"/>
            <a:ext cx="3196099" cy="567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3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7043" y="-1800578"/>
            <a:ext cx="19492200" cy="11385484"/>
            <a:chOff x="0" y="0"/>
            <a:chExt cx="3400996" cy="1684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0996" cy="1684283"/>
            </a:xfrm>
            <a:custGeom>
              <a:avLst/>
              <a:gdLst/>
              <a:ahLst/>
              <a:cxnLst/>
              <a:rect l="l" t="t" r="r" b="b"/>
              <a:pathLst>
                <a:path w="3400996" h="1684283">
                  <a:moveTo>
                    <a:pt x="0" y="0"/>
                  </a:moveTo>
                  <a:lnTo>
                    <a:pt x="3400996" y="0"/>
                  </a:lnTo>
                  <a:lnTo>
                    <a:pt x="3400996" y="1684283"/>
                  </a:lnTo>
                  <a:lnTo>
                    <a:pt x="0" y="1684283"/>
                  </a:lnTo>
                  <a:close/>
                </a:path>
              </a:pathLst>
            </a:custGeom>
            <a:solidFill>
              <a:srgbClr val="AAC9E1"/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BBC63A4B-ABFE-F75E-E966-A7EEF7A0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38600" y="1870809"/>
            <a:ext cx="11300913" cy="610249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81545ED-871F-40A9-169C-BC5F73E9A518}"/>
              </a:ext>
            </a:extLst>
          </p:cNvPr>
          <p:cNvSpPr txBox="1"/>
          <p:nvPr/>
        </p:nvSpPr>
        <p:spPr>
          <a:xfrm>
            <a:off x="4854754" y="2373511"/>
            <a:ext cx="959464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FFFFFF"/>
                </a:solidFill>
                <a:latin typeface="Bakerie Bold"/>
              </a:rPr>
              <a:t>Materialliste für die </a:t>
            </a:r>
            <a:r>
              <a:rPr lang="de-DE" sz="3600" dirty="0" err="1">
                <a:solidFill>
                  <a:srgbClr val="FFFFFF"/>
                </a:solidFill>
                <a:latin typeface="Bakerie Bold"/>
              </a:rPr>
              <a:t>Starterklasse</a:t>
            </a:r>
            <a:r>
              <a:rPr lang="de-DE" sz="3600" dirty="0">
                <a:solidFill>
                  <a:srgbClr val="FFFFFF"/>
                </a:solidFill>
                <a:latin typeface="Bakerie Bold"/>
              </a:rPr>
              <a:t>:</a:t>
            </a:r>
          </a:p>
          <a:p>
            <a:endParaRPr lang="de-DE" sz="3600" dirty="0">
              <a:solidFill>
                <a:srgbClr val="FFFFFF"/>
              </a:solidFill>
              <a:latin typeface="Bakerie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b="0" i="0" u="none" strike="noStrike" dirty="0">
                <a:solidFill>
                  <a:srgbClr val="FFFFFF"/>
                </a:solidFill>
                <a:effectLst/>
                <a:latin typeface="Bakerie Bold"/>
              </a:rPr>
              <a:t>1x Bleistift (am besten bereits einen </a:t>
            </a:r>
            <a:r>
              <a:rPr lang="de-DE" sz="3600" b="0" i="0" u="none" strike="noStrike" dirty="0" err="1">
                <a:solidFill>
                  <a:srgbClr val="FFFFFF"/>
                </a:solidFill>
                <a:effectLst/>
                <a:latin typeface="Bakerie Bold"/>
              </a:rPr>
              <a:t>Schreiblerns</a:t>
            </a:r>
            <a:r>
              <a:rPr lang="de-DE" sz="3600" dirty="0" err="1">
                <a:solidFill>
                  <a:srgbClr val="FFFFFF"/>
                </a:solidFill>
                <a:latin typeface="Bakerie Bold"/>
              </a:rPr>
              <a:t>tift</a:t>
            </a:r>
            <a:r>
              <a:rPr lang="de-DE" sz="3600" dirty="0">
                <a:solidFill>
                  <a:srgbClr val="FFFFFF"/>
                </a:solidFill>
                <a:latin typeface="Bakerie Bold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b="0" i="0" u="none" strike="noStrike" dirty="0">
                <a:solidFill>
                  <a:srgbClr val="FFFFFF"/>
                </a:solidFill>
                <a:effectLst/>
                <a:latin typeface="Bakerie Bold"/>
              </a:rPr>
              <a:t>1x Radiergummi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FFFFFF"/>
                </a:solidFill>
                <a:latin typeface="Bakerie Bold"/>
              </a:rPr>
              <a:t>Buntstifte in den gängigen Farben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b="0" i="0" u="none" strike="noStrike" dirty="0">
                <a:solidFill>
                  <a:srgbClr val="FFFFFF"/>
                </a:solidFill>
                <a:effectLst/>
                <a:latin typeface="Bakerie Bold"/>
              </a:rPr>
              <a:t>1x ro</a:t>
            </a:r>
            <a:r>
              <a:rPr lang="de-DE" sz="3600" dirty="0">
                <a:solidFill>
                  <a:srgbClr val="FFFFFF"/>
                </a:solidFill>
                <a:latin typeface="Bakerie Bold"/>
              </a:rPr>
              <a:t>ten Schnellhefter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b="0" i="0" u="none" strike="noStrike" dirty="0">
                <a:solidFill>
                  <a:srgbClr val="FFFFFF"/>
                </a:solidFill>
                <a:effectLst/>
                <a:latin typeface="Bakerie Bold"/>
              </a:rPr>
              <a:t>1x S</a:t>
            </a:r>
            <a:r>
              <a:rPr lang="de-DE" sz="3600" dirty="0">
                <a:solidFill>
                  <a:srgbClr val="FFFFFF"/>
                </a:solidFill>
                <a:latin typeface="Bakerie Bold"/>
              </a:rPr>
              <a:t>chere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b="0" i="0" u="none" strike="noStrike" dirty="0">
                <a:solidFill>
                  <a:srgbClr val="FFFFFF"/>
                </a:solidFill>
                <a:effectLst/>
                <a:latin typeface="Bakerie Bold"/>
              </a:rPr>
              <a:t>1 x kl</a:t>
            </a:r>
            <a:r>
              <a:rPr lang="de-DE" sz="3600" dirty="0">
                <a:solidFill>
                  <a:srgbClr val="FFFFFF"/>
                </a:solidFill>
                <a:latin typeface="Bakerie Bold"/>
              </a:rPr>
              <a:t>einen Kleber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FFFFFF"/>
                </a:solidFill>
                <a:latin typeface="Bakerie Bold"/>
              </a:rPr>
              <a:t>Fit für den Schulstart</a:t>
            </a:r>
            <a:r>
              <a:rPr lang="de-DE" sz="3600" b="0" i="0" u="none" strike="noStrike" dirty="0">
                <a:solidFill>
                  <a:srgbClr val="FFFFFF"/>
                </a:solidFill>
                <a:effectLst/>
                <a:latin typeface="Bakerie Bold"/>
              </a:rPr>
              <a:t> (Bestellung durch Schule, 10,00€)</a:t>
            </a:r>
            <a:endParaRPr lang="de-DE" sz="36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de-DE" sz="3000" b="0" i="0" u="sng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6318AB22-1E3E-52E2-8C69-42318163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7045" y="-725511"/>
            <a:ext cx="7731291" cy="2299232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C506263-5214-0A51-6823-D5ECF983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63813" y="-901884"/>
            <a:ext cx="7343343" cy="2299232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2B6FE92A-B687-B591-00B0-9811E7B69C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02004" y="4762204"/>
            <a:ext cx="2174635" cy="4614611"/>
          </a:xfrm>
          <a:prstGeom prst="rect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65CC4F3C-B97D-95A4-7FD2-1E8FA129F3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93739" y="6821538"/>
            <a:ext cx="5554474" cy="20620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7043" y="-1800578"/>
            <a:ext cx="19492200" cy="11385484"/>
            <a:chOff x="0" y="0"/>
            <a:chExt cx="3400996" cy="1684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0996" cy="1684283"/>
            </a:xfrm>
            <a:custGeom>
              <a:avLst/>
              <a:gdLst/>
              <a:ahLst/>
              <a:cxnLst/>
              <a:rect l="l" t="t" r="r" b="b"/>
              <a:pathLst>
                <a:path w="3400996" h="1684283">
                  <a:moveTo>
                    <a:pt x="0" y="0"/>
                  </a:moveTo>
                  <a:lnTo>
                    <a:pt x="3400996" y="0"/>
                  </a:lnTo>
                  <a:lnTo>
                    <a:pt x="3400996" y="1684283"/>
                  </a:lnTo>
                  <a:lnTo>
                    <a:pt x="0" y="1684283"/>
                  </a:lnTo>
                  <a:close/>
                </a:path>
              </a:pathLst>
            </a:custGeom>
            <a:solidFill>
              <a:srgbClr val="AAC9E1"/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BBC63A4B-ABFE-F75E-E966-A7EEF7A0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38600" y="1812568"/>
            <a:ext cx="11300913" cy="610249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81545ED-871F-40A9-169C-BC5F73E9A518}"/>
              </a:ext>
            </a:extLst>
          </p:cNvPr>
          <p:cNvSpPr txBox="1"/>
          <p:nvPr/>
        </p:nvSpPr>
        <p:spPr>
          <a:xfrm>
            <a:off x="4854755" y="2586297"/>
            <a:ext cx="857849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FFFFFF"/>
                </a:solidFill>
                <a:latin typeface="Bakerie Bold"/>
              </a:rPr>
              <a:t>Bitte überweisen Sie als Anmeldung 10,00€ mit dem Verwendungszweck „Starterklasse 2026 + Name des Kindes“ auf folgendes Konto:</a:t>
            </a:r>
          </a:p>
          <a:p>
            <a:endParaRPr lang="de-DE" sz="3600" b="0" i="0" u="none" strike="noStrike" dirty="0">
              <a:solidFill>
                <a:srgbClr val="FFFFFF"/>
              </a:solidFill>
              <a:effectLst/>
              <a:latin typeface="Bakerie Bold"/>
            </a:endParaRPr>
          </a:p>
          <a:p>
            <a:r>
              <a:rPr lang="de-DE" sz="3600" dirty="0">
                <a:solidFill>
                  <a:srgbClr val="FFFFFF"/>
                </a:solidFill>
                <a:latin typeface="Bakerie Bold"/>
              </a:rPr>
              <a:t>Volksbank in Südwestfalen eG</a:t>
            </a:r>
          </a:p>
          <a:p>
            <a:r>
              <a:rPr lang="de-DE" sz="3600" b="0" i="0" u="none" strike="noStrike" dirty="0">
                <a:solidFill>
                  <a:srgbClr val="FFFFFF"/>
                </a:solidFill>
                <a:effectLst/>
                <a:latin typeface="Bakerie Bold"/>
              </a:rPr>
              <a:t>DE25 4476 1534 4103 6544 02</a:t>
            </a:r>
          </a:p>
          <a:p>
            <a:r>
              <a:rPr lang="de-DE" sz="3600" dirty="0">
                <a:solidFill>
                  <a:srgbClr val="FFFFFF"/>
                </a:solidFill>
                <a:latin typeface="Bakerie Bold"/>
              </a:rPr>
              <a:t>Grundschule Deuz</a:t>
            </a:r>
          </a:p>
          <a:p>
            <a:endParaRPr lang="de-DE" sz="3600" b="0" i="0" u="none" strike="noStrike" dirty="0">
              <a:solidFill>
                <a:srgbClr val="FFFFFF"/>
              </a:solidFill>
              <a:effectLst/>
              <a:latin typeface="Bakerie Bold"/>
            </a:endParaRPr>
          </a:p>
          <a:p>
            <a:endParaRPr lang="de-DE" sz="36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de-DE" sz="3000" b="0" i="0" u="sng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6318AB22-1E3E-52E2-8C69-42318163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7045" y="-725511"/>
            <a:ext cx="7731291" cy="2299232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C506263-5214-0A51-6823-D5ECF983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63813" y="-901884"/>
            <a:ext cx="7343343" cy="2299232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2B6FE92A-B687-B591-00B0-9811E7B69C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02004" y="4762204"/>
            <a:ext cx="2174635" cy="4614611"/>
          </a:xfrm>
          <a:prstGeom prst="rect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65CC4F3C-B97D-95A4-7FD2-1E8FA129F3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93739" y="6821538"/>
            <a:ext cx="5554474" cy="20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0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4504" y="2597316"/>
            <a:ext cx="19492200" cy="9653171"/>
            <a:chOff x="0" y="0"/>
            <a:chExt cx="3400996" cy="1684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0996" cy="1684283"/>
            </a:xfrm>
            <a:custGeom>
              <a:avLst/>
              <a:gdLst/>
              <a:ahLst/>
              <a:cxnLst/>
              <a:rect l="l" t="t" r="r" b="b"/>
              <a:pathLst>
                <a:path w="3400996" h="1684283">
                  <a:moveTo>
                    <a:pt x="0" y="0"/>
                  </a:moveTo>
                  <a:lnTo>
                    <a:pt x="3400996" y="0"/>
                  </a:lnTo>
                  <a:lnTo>
                    <a:pt x="3400996" y="1684283"/>
                  </a:lnTo>
                  <a:lnTo>
                    <a:pt x="0" y="1684283"/>
                  </a:lnTo>
                  <a:close/>
                </a:path>
              </a:pathLst>
            </a:custGeom>
            <a:solidFill>
              <a:srgbClr val="AAC9E1"/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8673" y="7184546"/>
            <a:ext cx="3369208" cy="4108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92388" y="7184546"/>
            <a:ext cx="3369208" cy="41087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31860" y="1028700"/>
            <a:ext cx="9024281" cy="48731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46104" y="7184546"/>
            <a:ext cx="3369208" cy="41087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55073" y="7165522"/>
            <a:ext cx="3369208" cy="410879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739720" y="2361424"/>
            <a:ext cx="7128012" cy="2385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54"/>
              </a:lnSpc>
            </a:pPr>
            <a:r>
              <a:rPr lang="en-US" sz="9154" dirty="0" err="1">
                <a:solidFill>
                  <a:srgbClr val="FFFFFF"/>
                </a:solidFill>
                <a:latin typeface="Bakerie Bold"/>
              </a:rPr>
              <a:t>Zeit</a:t>
            </a:r>
            <a:r>
              <a:rPr lang="en-US" sz="9154" dirty="0">
                <a:solidFill>
                  <a:srgbClr val="FFFFFF"/>
                </a:solidFill>
                <a:latin typeface="Bakerie Bold"/>
              </a:rPr>
              <a:t> </a:t>
            </a:r>
            <a:r>
              <a:rPr lang="en-US" sz="9154" dirty="0" err="1">
                <a:solidFill>
                  <a:srgbClr val="FFFFFF"/>
                </a:solidFill>
                <a:latin typeface="Bakerie Bold"/>
              </a:rPr>
              <a:t>für</a:t>
            </a:r>
            <a:r>
              <a:rPr lang="en-US" sz="9154" dirty="0">
                <a:solidFill>
                  <a:srgbClr val="FFFFFF"/>
                </a:solidFill>
                <a:latin typeface="Bakerie Bold"/>
              </a:rPr>
              <a:t> Ihre </a:t>
            </a:r>
            <a:r>
              <a:rPr lang="en-US" sz="9154" dirty="0" err="1">
                <a:solidFill>
                  <a:srgbClr val="FFFFFF"/>
                </a:solidFill>
                <a:latin typeface="Bakerie Bold"/>
              </a:rPr>
              <a:t>Fragen</a:t>
            </a:r>
            <a:endParaRPr lang="en-US" sz="9154" dirty="0">
              <a:solidFill>
                <a:srgbClr val="FFFFFF"/>
              </a:solidFill>
              <a:latin typeface="Bakerie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269958"/>
            <a:ext cx="6768249" cy="25973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15315" y="0"/>
            <a:ext cx="6768249" cy="259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3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772394" y="217652"/>
            <a:ext cx="5688863" cy="2229659"/>
            <a:chOff x="0" y="0"/>
            <a:chExt cx="4288786" cy="131935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296532" cy="1325840"/>
            </a:xfrm>
            <a:custGeom>
              <a:avLst/>
              <a:gdLst/>
              <a:ahLst/>
              <a:cxnLst/>
              <a:rect l="l" t="t" r="r" b="b"/>
              <a:pathLst>
                <a:path w="4296532" h="1325840">
                  <a:moveTo>
                    <a:pt x="3357632" y="1314653"/>
                  </a:moveTo>
                  <a:cubicBezTo>
                    <a:pt x="3357632" y="1314653"/>
                    <a:pt x="2937879" y="1325840"/>
                    <a:pt x="2475295" y="1323219"/>
                  </a:cubicBezTo>
                  <a:cubicBezTo>
                    <a:pt x="1814681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50627" y="7673"/>
                  </a:cubicBezTo>
                  <a:cubicBezTo>
                    <a:pt x="2718953" y="0"/>
                    <a:pt x="3182880" y="7673"/>
                    <a:pt x="3182880" y="7673"/>
                  </a:cubicBezTo>
                  <a:cubicBezTo>
                    <a:pt x="3551188" y="15152"/>
                    <a:pt x="3914501" y="84484"/>
                    <a:pt x="4112241" y="207066"/>
                  </a:cubicBezTo>
                  <a:cubicBezTo>
                    <a:pt x="4263258" y="300683"/>
                    <a:pt x="4296532" y="425358"/>
                    <a:pt x="4287391" y="628876"/>
                  </a:cubicBezTo>
                  <a:lnTo>
                    <a:pt x="4287391" y="628879"/>
                  </a:lnTo>
                  <a:cubicBezTo>
                    <a:pt x="4287392" y="1072714"/>
                    <a:pt x="4004395" y="1286812"/>
                    <a:pt x="3357632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160067" y="233288"/>
            <a:ext cx="4793582" cy="2308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</a:pPr>
            <a:r>
              <a:rPr lang="en-US" sz="4800" dirty="0" err="1">
                <a:solidFill>
                  <a:srgbClr val="FFF2F9"/>
                </a:solidFill>
                <a:latin typeface="Bakerie"/>
              </a:rPr>
              <a:t>Ankommen</a:t>
            </a:r>
            <a:r>
              <a:rPr lang="en-US" sz="4800" dirty="0">
                <a:solidFill>
                  <a:srgbClr val="FFF2F9"/>
                </a:solidFill>
                <a:latin typeface="Bakerie"/>
              </a:rPr>
              <a:t> und </a:t>
            </a:r>
            <a:r>
              <a:rPr lang="en-US" sz="4800" dirty="0" err="1">
                <a:solidFill>
                  <a:srgbClr val="FFF2F9"/>
                </a:solidFill>
                <a:latin typeface="Bakerie"/>
              </a:rPr>
              <a:t>Kennenlernen</a:t>
            </a:r>
            <a:r>
              <a:rPr lang="en-US" sz="4800" dirty="0">
                <a:solidFill>
                  <a:srgbClr val="FFF2F9"/>
                </a:solidFill>
                <a:latin typeface="Bakerie"/>
              </a:rPr>
              <a:t> der </a:t>
            </a:r>
            <a:r>
              <a:rPr lang="en-US" sz="4800" dirty="0" err="1">
                <a:solidFill>
                  <a:srgbClr val="FFF2F9"/>
                </a:solidFill>
                <a:latin typeface="Bakerie"/>
              </a:rPr>
              <a:t>Eltern</a:t>
            </a:r>
            <a:endParaRPr lang="en-US" sz="4800" dirty="0">
              <a:solidFill>
                <a:srgbClr val="FFF2F9"/>
              </a:solidFill>
              <a:latin typeface="Bakerie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85800" y="989653"/>
            <a:ext cx="4589735" cy="3949259"/>
            <a:chOff x="0" y="0"/>
            <a:chExt cx="1079043" cy="928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09600" y="1257300"/>
            <a:ext cx="4589735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Beschreiben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Sie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Ihren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“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Startie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”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mit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einem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Wort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110517" y="969913"/>
            <a:ext cx="4589735" cy="3949259"/>
            <a:chOff x="0" y="0"/>
            <a:chExt cx="1079043" cy="928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072241" y="1257300"/>
            <a:ext cx="445917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Welches Emoji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beschreibt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Ihre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Stimmung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gerade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?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t="824" b="824"/>
          <a:stretch>
            <a:fillRect/>
          </a:stretch>
        </p:blipFill>
        <p:spPr>
          <a:xfrm>
            <a:off x="0" y="5348088"/>
            <a:ext cx="2322868" cy="50768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5813" r="5813"/>
          <a:stretch>
            <a:fillRect/>
          </a:stretch>
        </p:blipFill>
        <p:spPr>
          <a:xfrm>
            <a:off x="14933370" y="6086318"/>
            <a:ext cx="3196099" cy="5673130"/>
          </a:xfrm>
          <a:prstGeom prst="rect">
            <a:avLst/>
          </a:prstGeom>
        </p:spPr>
      </p:pic>
      <p:grpSp>
        <p:nvGrpSpPr>
          <p:cNvPr id="16" name="Group 5">
            <a:extLst>
              <a:ext uri="{FF2B5EF4-FFF2-40B4-BE49-F238E27FC236}">
                <a16:creationId xmlns:a16="http://schemas.microsoft.com/office/drawing/2014/main" id="{4C9910F3-1656-4333-9EDA-36DA6F23C6D5}"/>
              </a:ext>
            </a:extLst>
          </p:cNvPr>
          <p:cNvGrpSpPr/>
          <p:nvPr/>
        </p:nvGrpSpPr>
        <p:grpSpPr>
          <a:xfrm>
            <a:off x="2514600" y="5135880"/>
            <a:ext cx="4589735" cy="3949259"/>
            <a:chOff x="0" y="0"/>
            <a:chExt cx="1079043" cy="928467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36918FA-1CEA-458D-B7BB-0E9E7C4CC177}"/>
                </a:ext>
              </a:extLst>
            </p:cNvPr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603C0B76-C713-4080-93B0-842B63BCE802}"/>
              </a:ext>
            </a:extLst>
          </p:cNvPr>
          <p:cNvSpPr txBox="1"/>
          <p:nvPr/>
        </p:nvSpPr>
        <p:spPr>
          <a:xfrm>
            <a:off x="2514600" y="5309618"/>
            <a:ext cx="458973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Was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ist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die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wichtigste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Info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für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Sie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heute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Abend?</a:t>
            </a:r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04AFFB99-DBAD-4933-9A29-DBBB1C38DE5C}"/>
              </a:ext>
            </a:extLst>
          </p:cNvPr>
          <p:cNvGrpSpPr/>
          <p:nvPr/>
        </p:nvGrpSpPr>
        <p:grpSpPr>
          <a:xfrm>
            <a:off x="10124087" y="5147249"/>
            <a:ext cx="4589735" cy="3949259"/>
            <a:chOff x="0" y="0"/>
            <a:chExt cx="1079043" cy="928467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31D02CB-3843-4CCC-A606-A2AFC62DD7A7}"/>
                </a:ext>
              </a:extLst>
            </p:cNvPr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2723" b="2723"/>
          <a:stretch>
            <a:fillRect/>
          </a:stretch>
        </p:blipFill>
        <p:spPr>
          <a:xfrm>
            <a:off x="6255418" y="6941151"/>
            <a:ext cx="5215273" cy="3421005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F2A18A03-10FF-4019-981C-AD486E2A3A98}"/>
              </a:ext>
            </a:extLst>
          </p:cNvPr>
          <p:cNvSpPr txBox="1"/>
          <p:nvPr/>
        </p:nvSpPr>
        <p:spPr>
          <a:xfrm>
            <a:off x="10124086" y="5376560"/>
            <a:ext cx="4589735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Etwa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ganz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anderes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?</a:t>
            </a: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id="{D716DCE0-0421-452B-B835-6BD823C0C93A}"/>
              </a:ext>
            </a:extLst>
          </p:cNvPr>
          <p:cNvGrpSpPr/>
          <p:nvPr/>
        </p:nvGrpSpPr>
        <p:grpSpPr>
          <a:xfrm>
            <a:off x="6340660" y="2738452"/>
            <a:ext cx="4636828" cy="1930381"/>
            <a:chOff x="0" y="0"/>
            <a:chExt cx="1079043" cy="928467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0C3C311-DBFF-4F7A-8D0A-B32FCB89FA27}"/>
                </a:ext>
              </a:extLst>
            </p:cNvPr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309EEF13-DBC4-4CDD-8DCD-DCB2A5FA67E2}"/>
              </a:ext>
            </a:extLst>
          </p:cNvPr>
          <p:cNvSpPr txBox="1"/>
          <p:nvPr/>
        </p:nvSpPr>
        <p:spPr>
          <a:xfrm>
            <a:off x="6340660" y="3376854"/>
            <a:ext cx="4589735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Vernetzung</a:t>
            </a:r>
            <a:endParaRPr lang="en-US" sz="2873" spc="57" dirty="0">
              <a:solidFill>
                <a:srgbClr val="000000"/>
              </a:solidFill>
              <a:latin typeface="More Sugar Thin"/>
            </a:endParaRPr>
          </a:p>
        </p:txBody>
      </p:sp>
    </p:spTree>
    <p:extLst>
      <p:ext uri="{BB962C8B-B14F-4D97-AF65-F5344CB8AC3E}">
        <p14:creationId xmlns:p14="http://schemas.microsoft.com/office/powerpoint/2010/main" val="2660458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3543" y="1869905"/>
            <a:ext cx="11300913" cy="61024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5560455" y="7181919"/>
            <a:ext cx="7167091" cy="1235175"/>
            <a:chOff x="0" y="0"/>
            <a:chExt cx="7655540" cy="1319354"/>
          </a:xfrm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7663285" cy="1325840"/>
            </a:xfrm>
            <a:custGeom>
              <a:avLst/>
              <a:gdLst/>
              <a:ahLst/>
              <a:cxnLst/>
              <a:rect l="l" t="t" r="r" b="b"/>
              <a:pathLst>
                <a:path w="7663285" h="1325840">
                  <a:moveTo>
                    <a:pt x="6724386" y="1314653"/>
                  </a:moveTo>
                  <a:cubicBezTo>
                    <a:pt x="6724386" y="1314653"/>
                    <a:pt x="6304633" y="1325840"/>
                    <a:pt x="5842048" y="1323219"/>
                  </a:cubicBezTo>
                  <a:cubicBezTo>
                    <a:pt x="2721468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877204" y="7673"/>
                  </a:cubicBezTo>
                  <a:cubicBezTo>
                    <a:pt x="6085706" y="0"/>
                    <a:pt x="6549634" y="7673"/>
                    <a:pt x="6549634" y="7673"/>
                  </a:cubicBezTo>
                  <a:cubicBezTo>
                    <a:pt x="6917941" y="15152"/>
                    <a:pt x="7281254" y="84484"/>
                    <a:pt x="7478995" y="207066"/>
                  </a:cubicBezTo>
                  <a:cubicBezTo>
                    <a:pt x="7630011" y="300683"/>
                    <a:pt x="7663285" y="425358"/>
                    <a:pt x="7654145" y="628876"/>
                  </a:cubicBezTo>
                  <a:lnTo>
                    <a:pt x="7654145" y="628879"/>
                  </a:lnTo>
                  <a:cubicBezTo>
                    <a:pt x="7654145" y="1072714"/>
                    <a:pt x="7371149" y="1286812"/>
                    <a:pt x="6724386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0355" y="8818753"/>
            <a:ext cx="6407290" cy="3692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1170">
            <a:off x="2513208" y="1296854"/>
            <a:ext cx="4324917" cy="11461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0648" y="2985056"/>
            <a:ext cx="4568330" cy="701471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058977" y="3394631"/>
            <a:ext cx="8170046" cy="339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95"/>
              </a:lnSpc>
            </a:pPr>
            <a:r>
              <a:rPr lang="en-US" sz="14328" spc="286">
                <a:solidFill>
                  <a:srgbClr val="FFFFFF"/>
                </a:solidFill>
                <a:latin typeface="Bakerie Bold"/>
              </a:rPr>
              <a:t>Vielen Dank!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55250" y="7593082"/>
            <a:ext cx="6177500" cy="4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8"/>
              </a:lnSpc>
            </a:pPr>
            <a:r>
              <a:rPr lang="en-US" sz="3878">
                <a:solidFill>
                  <a:srgbClr val="FFF2F9"/>
                </a:solidFill>
                <a:latin typeface="Bakerie Bold"/>
              </a:rPr>
              <a:t>Bis bald 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4539">
            <a:off x="3376861" y="1775385"/>
            <a:ext cx="11203134" cy="7687866"/>
            <a:chOff x="0" y="0"/>
            <a:chExt cx="1689888" cy="1159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888" cy="1159643"/>
            </a:xfrm>
            <a:custGeom>
              <a:avLst/>
              <a:gdLst/>
              <a:ahLst/>
              <a:cxnLst/>
              <a:rect l="l" t="t" r="r" b="b"/>
              <a:pathLst>
                <a:path w="1689888" h="1159643">
                  <a:moveTo>
                    <a:pt x="0" y="0"/>
                  </a:moveTo>
                  <a:lnTo>
                    <a:pt x="1689888" y="0"/>
                  </a:lnTo>
                  <a:lnTo>
                    <a:pt x="1689888" y="1159643"/>
                  </a:lnTo>
                  <a:lnTo>
                    <a:pt x="0" y="11596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AutoShape 4"/>
          <p:cNvSpPr/>
          <p:nvPr/>
        </p:nvSpPr>
        <p:spPr>
          <a:xfrm rot="-234539">
            <a:off x="4238963" y="3834986"/>
            <a:ext cx="9005075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AutoShape 5"/>
          <p:cNvSpPr/>
          <p:nvPr/>
        </p:nvSpPr>
        <p:spPr>
          <a:xfrm rot="-234539">
            <a:off x="4302879" y="4770377"/>
            <a:ext cx="9005075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 rot="-234539">
            <a:off x="4366795" y="5705768"/>
            <a:ext cx="9005075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 rot="-234539">
            <a:off x="4430711" y="6641159"/>
            <a:ext cx="9005075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 rot="-5629006">
            <a:off x="2903736" y="6110678"/>
            <a:ext cx="4781283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AutoShape 9"/>
          <p:cNvSpPr/>
          <p:nvPr/>
        </p:nvSpPr>
        <p:spPr>
          <a:xfrm rot="-234539">
            <a:off x="4494627" y="7576551"/>
            <a:ext cx="9005075" cy="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 rot="-234539">
            <a:off x="4536351" y="4349129"/>
            <a:ext cx="623923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re Sugar Thin"/>
              </a:rPr>
              <a:t>1 </a:t>
            </a:r>
          </a:p>
        </p:txBody>
      </p:sp>
      <p:sp>
        <p:nvSpPr>
          <p:cNvPr id="11" name="TextBox 11"/>
          <p:cNvSpPr txBox="1"/>
          <p:nvPr/>
        </p:nvSpPr>
        <p:spPr>
          <a:xfrm rot="-234539">
            <a:off x="4602912" y="5323228"/>
            <a:ext cx="623923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re Sugar Thin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 rot="-234539">
            <a:off x="4664399" y="6223077"/>
            <a:ext cx="623923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re Sugar Thin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 rot="-234539">
            <a:off x="4725887" y="7122926"/>
            <a:ext cx="623923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re Sugar Thin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 rot="-234539">
            <a:off x="5458948" y="4104115"/>
            <a:ext cx="737462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More Sugar Thin"/>
              </a:rPr>
              <a:t>Begrüßung</a:t>
            </a:r>
            <a:r>
              <a:rPr lang="en-US" sz="2999" dirty="0">
                <a:solidFill>
                  <a:srgbClr val="000000"/>
                </a:solidFill>
                <a:latin typeface="More Sugar Thin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re Sugar Thin"/>
              </a:rPr>
              <a:t>Ankommen</a:t>
            </a:r>
            <a:r>
              <a:rPr lang="en-US" sz="2999" dirty="0">
                <a:solidFill>
                  <a:srgbClr val="000000"/>
                </a:solidFill>
                <a:latin typeface="More Sugar Thin"/>
              </a:rPr>
              <a:t> und </a:t>
            </a:r>
            <a:r>
              <a:rPr lang="en-US" sz="2999" dirty="0" err="1">
                <a:solidFill>
                  <a:srgbClr val="000000"/>
                </a:solidFill>
                <a:latin typeface="More Sugar Thin"/>
              </a:rPr>
              <a:t>Kennenlernen</a:t>
            </a:r>
            <a:endParaRPr lang="en-US" sz="2999" dirty="0">
              <a:solidFill>
                <a:srgbClr val="000000"/>
              </a:solidFill>
              <a:latin typeface="More Sugar Thin"/>
            </a:endParaRPr>
          </a:p>
        </p:txBody>
      </p:sp>
      <p:sp>
        <p:nvSpPr>
          <p:cNvPr id="15" name="TextBox 15"/>
          <p:cNvSpPr txBox="1"/>
          <p:nvPr/>
        </p:nvSpPr>
        <p:spPr>
          <a:xfrm rot="-234539">
            <a:off x="5526141" y="5054538"/>
            <a:ext cx="930441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ore Sugar Thin"/>
              </a:rPr>
              <a:t>Ziele der Starterklasse und Ablauf</a:t>
            </a:r>
          </a:p>
        </p:txBody>
      </p:sp>
      <p:sp>
        <p:nvSpPr>
          <p:cNvPr id="16" name="TextBox 16"/>
          <p:cNvSpPr txBox="1"/>
          <p:nvPr/>
        </p:nvSpPr>
        <p:spPr>
          <a:xfrm rot="-234539">
            <a:off x="5587629" y="5954387"/>
            <a:ext cx="930441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More Sugar Thin"/>
              </a:rPr>
              <a:t>Gruppenbildung</a:t>
            </a:r>
            <a:r>
              <a:rPr lang="en-US" sz="2999" dirty="0">
                <a:solidFill>
                  <a:srgbClr val="000000"/>
                </a:solidFill>
                <a:latin typeface="More Sugar Thin"/>
              </a:rPr>
              <a:t>, Personal und </a:t>
            </a:r>
            <a:r>
              <a:rPr lang="en-US" sz="2999" dirty="0" err="1">
                <a:solidFill>
                  <a:srgbClr val="000000"/>
                </a:solidFill>
                <a:latin typeface="More Sugar Thin"/>
              </a:rPr>
              <a:t>Termine</a:t>
            </a:r>
            <a:endParaRPr lang="en-US" sz="2999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89145">
            <a:off x="6504430" y="856892"/>
            <a:ext cx="4491341" cy="242532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 rot="-261110">
            <a:off x="6734622" y="1734484"/>
            <a:ext cx="4150227" cy="77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6"/>
              </a:lnSpc>
            </a:pPr>
            <a:r>
              <a:rPr lang="en-US" sz="5956">
                <a:solidFill>
                  <a:srgbClr val="FFF2F9"/>
                </a:solidFill>
                <a:latin typeface="Bakerie Bold"/>
              </a:rPr>
              <a:t>Tagesordnung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80609">
            <a:off x="11720122" y="7624160"/>
            <a:ext cx="6217779" cy="159330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17569">
            <a:off x="-1327082" y="50672"/>
            <a:ext cx="5949208" cy="157654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 rot="-234539">
            <a:off x="5587629" y="6797992"/>
            <a:ext cx="930441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ore Sugar Thin"/>
              </a:rPr>
              <a:t>Ihre Fragen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772394" y="217652"/>
            <a:ext cx="5688863" cy="2229659"/>
            <a:chOff x="0" y="0"/>
            <a:chExt cx="4288786" cy="131935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296532" cy="1325840"/>
            </a:xfrm>
            <a:custGeom>
              <a:avLst/>
              <a:gdLst/>
              <a:ahLst/>
              <a:cxnLst/>
              <a:rect l="l" t="t" r="r" b="b"/>
              <a:pathLst>
                <a:path w="4296532" h="1325840">
                  <a:moveTo>
                    <a:pt x="3357632" y="1314653"/>
                  </a:moveTo>
                  <a:cubicBezTo>
                    <a:pt x="3357632" y="1314653"/>
                    <a:pt x="2937879" y="1325840"/>
                    <a:pt x="2475295" y="1323219"/>
                  </a:cubicBezTo>
                  <a:cubicBezTo>
                    <a:pt x="1814681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50627" y="7673"/>
                  </a:cubicBezTo>
                  <a:cubicBezTo>
                    <a:pt x="2718953" y="0"/>
                    <a:pt x="3182880" y="7673"/>
                    <a:pt x="3182880" y="7673"/>
                  </a:cubicBezTo>
                  <a:cubicBezTo>
                    <a:pt x="3551188" y="15152"/>
                    <a:pt x="3914501" y="84484"/>
                    <a:pt x="4112241" y="207066"/>
                  </a:cubicBezTo>
                  <a:cubicBezTo>
                    <a:pt x="4263258" y="300683"/>
                    <a:pt x="4296532" y="425358"/>
                    <a:pt x="4287391" y="628876"/>
                  </a:cubicBezTo>
                  <a:lnTo>
                    <a:pt x="4287391" y="628879"/>
                  </a:lnTo>
                  <a:cubicBezTo>
                    <a:pt x="4287392" y="1072714"/>
                    <a:pt x="4004395" y="1286812"/>
                    <a:pt x="3357632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160067" y="233288"/>
            <a:ext cx="4793582" cy="2308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</a:pPr>
            <a:r>
              <a:rPr lang="en-US" sz="4800" dirty="0" err="1">
                <a:solidFill>
                  <a:srgbClr val="FFF2F9"/>
                </a:solidFill>
                <a:latin typeface="Bakerie"/>
              </a:rPr>
              <a:t>Ankommen</a:t>
            </a:r>
            <a:r>
              <a:rPr lang="en-US" sz="4800" dirty="0">
                <a:solidFill>
                  <a:srgbClr val="FFF2F9"/>
                </a:solidFill>
                <a:latin typeface="Bakerie"/>
              </a:rPr>
              <a:t> und </a:t>
            </a:r>
            <a:r>
              <a:rPr lang="en-US" sz="4800" dirty="0" err="1">
                <a:solidFill>
                  <a:srgbClr val="FFF2F9"/>
                </a:solidFill>
                <a:latin typeface="Bakerie"/>
              </a:rPr>
              <a:t>Kennenlernen</a:t>
            </a:r>
            <a:r>
              <a:rPr lang="en-US" sz="4800" dirty="0">
                <a:solidFill>
                  <a:srgbClr val="FFF2F9"/>
                </a:solidFill>
                <a:latin typeface="Bakerie"/>
              </a:rPr>
              <a:t> der </a:t>
            </a:r>
            <a:r>
              <a:rPr lang="en-US" sz="4800" dirty="0" err="1">
                <a:solidFill>
                  <a:srgbClr val="FFF2F9"/>
                </a:solidFill>
                <a:latin typeface="Bakerie"/>
              </a:rPr>
              <a:t>Eltern</a:t>
            </a:r>
            <a:endParaRPr lang="en-US" sz="4800" dirty="0">
              <a:solidFill>
                <a:srgbClr val="FFF2F9"/>
              </a:solidFill>
              <a:latin typeface="Bakerie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85800" y="989653"/>
            <a:ext cx="4589735" cy="3949259"/>
            <a:chOff x="0" y="0"/>
            <a:chExt cx="1079043" cy="928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09600" y="1257300"/>
            <a:ext cx="4589735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Beschreiben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Sie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Ihren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“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Startie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”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mit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einem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Wort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110517" y="969913"/>
            <a:ext cx="4589735" cy="3949259"/>
            <a:chOff x="0" y="0"/>
            <a:chExt cx="1079043" cy="928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072241" y="1257300"/>
            <a:ext cx="445917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Welches Emoji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beschreibt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Ihre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Stimmung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gerade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?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t="824" b="824"/>
          <a:stretch>
            <a:fillRect/>
          </a:stretch>
        </p:blipFill>
        <p:spPr>
          <a:xfrm>
            <a:off x="0" y="5348088"/>
            <a:ext cx="2322868" cy="50768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5813" r="5813"/>
          <a:stretch>
            <a:fillRect/>
          </a:stretch>
        </p:blipFill>
        <p:spPr>
          <a:xfrm>
            <a:off x="14933370" y="6086318"/>
            <a:ext cx="3196099" cy="5673130"/>
          </a:xfrm>
          <a:prstGeom prst="rect">
            <a:avLst/>
          </a:prstGeom>
        </p:spPr>
      </p:pic>
      <p:grpSp>
        <p:nvGrpSpPr>
          <p:cNvPr id="16" name="Group 5">
            <a:extLst>
              <a:ext uri="{FF2B5EF4-FFF2-40B4-BE49-F238E27FC236}">
                <a16:creationId xmlns:a16="http://schemas.microsoft.com/office/drawing/2014/main" id="{4C9910F3-1656-4333-9EDA-36DA6F23C6D5}"/>
              </a:ext>
            </a:extLst>
          </p:cNvPr>
          <p:cNvGrpSpPr/>
          <p:nvPr/>
        </p:nvGrpSpPr>
        <p:grpSpPr>
          <a:xfrm>
            <a:off x="2514600" y="5135880"/>
            <a:ext cx="4589735" cy="3949259"/>
            <a:chOff x="0" y="0"/>
            <a:chExt cx="1079043" cy="928467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36918FA-1CEA-458D-B7BB-0E9E7C4CC177}"/>
                </a:ext>
              </a:extLst>
            </p:cNvPr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603C0B76-C713-4080-93B0-842B63BCE802}"/>
              </a:ext>
            </a:extLst>
          </p:cNvPr>
          <p:cNvSpPr txBox="1"/>
          <p:nvPr/>
        </p:nvSpPr>
        <p:spPr>
          <a:xfrm>
            <a:off x="2514600" y="5309618"/>
            <a:ext cx="458973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Was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ist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die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wichtigste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Info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für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Sie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heute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Abend?</a:t>
            </a:r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04AFFB99-DBAD-4933-9A29-DBBB1C38DE5C}"/>
              </a:ext>
            </a:extLst>
          </p:cNvPr>
          <p:cNvGrpSpPr/>
          <p:nvPr/>
        </p:nvGrpSpPr>
        <p:grpSpPr>
          <a:xfrm>
            <a:off x="10124087" y="5147249"/>
            <a:ext cx="4589735" cy="3949259"/>
            <a:chOff x="0" y="0"/>
            <a:chExt cx="1079043" cy="928467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31D02CB-3843-4CCC-A606-A2AFC62DD7A7}"/>
                </a:ext>
              </a:extLst>
            </p:cNvPr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2723" b="2723"/>
          <a:stretch>
            <a:fillRect/>
          </a:stretch>
        </p:blipFill>
        <p:spPr>
          <a:xfrm>
            <a:off x="6255418" y="6941151"/>
            <a:ext cx="5215273" cy="3421005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F2A18A03-10FF-4019-981C-AD486E2A3A98}"/>
              </a:ext>
            </a:extLst>
          </p:cNvPr>
          <p:cNvSpPr txBox="1"/>
          <p:nvPr/>
        </p:nvSpPr>
        <p:spPr>
          <a:xfrm>
            <a:off x="10124086" y="5376560"/>
            <a:ext cx="4589735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Etwa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ganz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anderes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?</a:t>
            </a: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id="{D716DCE0-0421-452B-B835-6BD823C0C93A}"/>
              </a:ext>
            </a:extLst>
          </p:cNvPr>
          <p:cNvGrpSpPr/>
          <p:nvPr/>
        </p:nvGrpSpPr>
        <p:grpSpPr>
          <a:xfrm>
            <a:off x="6340660" y="2738452"/>
            <a:ext cx="4636828" cy="1930381"/>
            <a:chOff x="0" y="0"/>
            <a:chExt cx="1079043" cy="928467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0C3C311-DBFF-4F7A-8D0A-B32FCB89FA27}"/>
                </a:ext>
              </a:extLst>
            </p:cNvPr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309EEF13-DBC4-4CDD-8DCD-DCB2A5FA67E2}"/>
              </a:ext>
            </a:extLst>
          </p:cNvPr>
          <p:cNvSpPr txBox="1"/>
          <p:nvPr/>
        </p:nvSpPr>
        <p:spPr>
          <a:xfrm>
            <a:off x="6340660" y="3376854"/>
            <a:ext cx="4589735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Vernetzung</a:t>
            </a:r>
            <a:endParaRPr lang="en-US" sz="2873" spc="57" dirty="0">
              <a:solidFill>
                <a:srgbClr val="000000"/>
              </a:solidFill>
              <a:latin typeface="More Sugar Thin"/>
            </a:endParaRPr>
          </a:p>
        </p:txBody>
      </p:sp>
    </p:spTree>
    <p:extLst>
      <p:ext uri="{BB962C8B-B14F-4D97-AF65-F5344CB8AC3E}">
        <p14:creationId xmlns:p14="http://schemas.microsoft.com/office/powerpoint/2010/main" val="214562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10199" y="1531491"/>
            <a:ext cx="12422565" cy="6858000"/>
            <a:chOff x="0" y="0"/>
            <a:chExt cx="1675637" cy="10885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5637" cy="1088581"/>
            </a:xfrm>
            <a:custGeom>
              <a:avLst/>
              <a:gdLst/>
              <a:ahLst/>
              <a:cxnLst/>
              <a:rect l="l" t="t" r="r" b="b"/>
              <a:pathLst>
                <a:path w="1675637" h="1088581">
                  <a:moveTo>
                    <a:pt x="0" y="0"/>
                  </a:moveTo>
                  <a:lnTo>
                    <a:pt x="1675637" y="0"/>
                  </a:lnTo>
                  <a:lnTo>
                    <a:pt x="1675637" y="1088581"/>
                  </a:lnTo>
                  <a:lnTo>
                    <a:pt x="0" y="10885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62E93AE6-8190-650F-C2F2-D5C06025A6B4}"/>
              </a:ext>
            </a:extLst>
          </p:cNvPr>
          <p:cNvGrpSpPr/>
          <p:nvPr/>
        </p:nvGrpSpPr>
        <p:grpSpPr>
          <a:xfrm rot="-10800000">
            <a:off x="5791198" y="152400"/>
            <a:ext cx="7010401" cy="1752600"/>
            <a:chOff x="-364465" y="-6486"/>
            <a:chExt cx="4296532" cy="1325840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3B9EED1F-9FE9-1716-A753-C3125F9A366A}"/>
                </a:ext>
              </a:extLst>
            </p:cNvPr>
            <p:cNvSpPr/>
            <p:nvPr/>
          </p:nvSpPr>
          <p:spPr>
            <a:xfrm>
              <a:off x="-364465" y="-6486"/>
              <a:ext cx="4296532" cy="1325840"/>
            </a:xfrm>
            <a:custGeom>
              <a:avLst/>
              <a:gdLst/>
              <a:ahLst/>
              <a:cxnLst/>
              <a:rect l="l" t="t" r="r" b="b"/>
              <a:pathLst>
                <a:path w="4296532" h="1325840">
                  <a:moveTo>
                    <a:pt x="3357632" y="1314653"/>
                  </a:moveTo>
                  <a:cubicBezTo>
                    <a:pt x="3357632" y="1314653"/>
                    <a:pt x="2937879" y="1325840"/>
                    <a:pt x="2475295" y="1323219"/>
                  </a:cubicBezTo>
                  <a:cubicBezTo>
                    <a:pt x="1814681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50627" y="7673"/>
                  </a:cubicBezTo>
                  <a:cubicBezTo>
                    <a:pt x="2718953" y="0"/>
                    <a:pt x="3182880" y="7673"/>
                    <a:pt x="3182880" y="7673"/>
                  </a:cubicBezTo>
                  <a:cubicBezTo>
                    <a:pt x="3551188" y="15152"/>
                    <a:pt x="3914501" y="84484"/>
                    <a:pt x="4112241" y="207066"/>
                  </a:cubicBezTo>
                  <a:cubicBezTo>
                    <a:pt x="4263258" y="300683"/>
                    <a:pt x="4296532" y="425358"/>
                    <a:pt x="4287391" y="628876"/>
                  </a:cubicBezTo>
                  <a:lnTo>
                    <a:pt x="4287391" y="628879"/>
                  </a:lnTo>
                  <a:cubicBezTo>
                    <a:pt x="4287392" y="1072714"/>
                    <a:pt x="4004395" y="1286812"/>
                    <a:pt x="3357632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11419" y="8276549"/>
            <a:ext cx="7768553" cy="36415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368549" y="2257948"/>
            <a:ext cx="11505866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Kennenlernen</a:t>
            </a:r>
            <a:endParaRPr lang="en-US" sz="3600" spc="52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2634"/>
              </a:lnSpc>
            </a:pPr>
            <a:endParaRPr lang="en-US" sz="3600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Vorfreude</a:t>
            </a:r>
            <a:r>
              <a:rPr lang="en-US" sz="3600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wecken</a:t>
            </a:r>
            <a:endParaRPr lang="en-US" sz="3600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endParaRPr lang="en-US" sz="3600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Ängste</a:t>
            </a:r>
            <a:r>
              <a:rPr lang="en-US" sz="3600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abbauen</a:t>
            </a:r>
            <a:endParaRPr lang="en-US" sz="3600" spc="52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2634"/>
              </a:lnSpc>
            </a:pPr>
            <a:endParaRPr lang="en-US" sz="3600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Erfahrungen</a:t>
            </a:r>
            <a:r>
              <a:rPr lang="en-US" sz="3600" spc="52" dirty="0">
                <a:solidFill>
                  <a:srgbClr val="000000"/>
                </a:solidFill>
                <a:latin typeface="Arimo"/>
              </a:rPr>
              <a:t> in der </a:t>
            </a: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neuen</a:t>
            </a:r>
            <a:r>
              <a:rPr lang="en-US" sz="3600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Lernumgebung</a:t>
            </a:r>
            <a:r>
              <a:rPr lang="en-US" sz="3600" spc="5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sammeln</a:t>
            </a:r>
            <a:endParaRPr lang="en-US" sz="3600" spc="52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2634"/>
              </a:lnSpc>
            </a:pPr>
            <a:endParaRPr lang="en-US" sz="3600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Ausprobieren</a:t>
            </a:r>
            <a:r>
              <a:rPr lang="en-US" sz="3600" spc="52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Experimentieren</a:t>
            </a:r>
            <a:r>
              <a:rPr lang="en-US" sz="3600" spc="52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600" spc="52" dirty="0" err="1">
                <a:solidFill>
                  <a:srgbClr val="000000"/>
                </a:solidFill>
                <a:latin typeface="Arimo"/>
              </a:rPr>
              <a:t>Arbeiten</a:t>
            </a:r>
            <a:endParaRPr lang="en-US" sz="3600" spc="52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2634"/>
              </a:lnSpc>
            </a:pPr>
            <a:endParaRPr lang="en-US" sz="3600" spc="52" dirty="0">
              <a:solidFill>
                <a:srgbClr val="000000"/>
              </a:solidFill>
              <a:latin typeface="Arimo"/>
            </a:endParaRPr>
          </a:p>
          <a:p>
            <a:pPr marL="568843" lvl="1" indent="-284421" algn="just">
              <a:lnSpc>
                <a:spcPts val="2634"/>
              </a:lnSpc>
              <a:buFont typeface="Arial"/>
              <a:buChar char="•"/>
            </a:pPr>
            <a:r>
              <a:rPr lang="en-US" sz="3600" spc="52" dirty="0" err="1">
                <a:solidFill>
                  <a:srgbClr val="000000"/>
                </a:solidFill>
                <a:latin typeface="Arimo Bold"/>
              </a:rPr>
              <a:t>Übergang</a:t>
            </a:r>
            <a:r>
              <a:rPr lang="en-US" sz="3600" spc="52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600" spc="52" dirty="0" err="1">
                <a:solidFill>
                  <a:srgbClr val="000000"/>
                </a:solidFill>
                <a:latin typeface="Arimo Bold"/>
              </a:rPr>
              <a:t>erleichtern</a:t>
            </a:r>
            <a:endParaRPr lang="en-US" sz="3600" spc="52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2634"/>
              </a:lnSpc>
            </a:pPr>
            <a:endParaRPr lang="en-US" sz="2634" spc="52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19800" y="565507"/>
            <a:ext cx="6553200" cy="91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61"/>
              </a:lnSpc>
            </a:pPr>
            <a:r>
              <a:rPr lang="en-US" sz="6761" dirty="0" err="1">
                <a:solidFill>
                  <a:srgbClr val="FFF2F9"/>
                </a:solidFill>
                <a:latin typeface="Bakerie Bold"/>
              </a:rPr>
              <a:t>Ziele</a:t>
            </a:r>
            <a:r>
              <a:rPr lang="en-US" sz="6761" dirty="0">
                <a:solidFill>
                  <a:srgbClr val="FFF2F9"/>
                </a:solidFill>
                <a:latin typeface="Bakerie Bold"/>
              </a:rPr>
              <a:t> der </a:t>
            </a:r>
            <a:r>
              <a:rPr lang="en-US" sz="6761" dirty="0" err="1">
                <a:solidFill>
                  <a:srgbClr val="FFF2F9"/>
                </a:solidFill>
                <a:latin typeface="Bakerie Bold"/>
              </a:rPr>
              <a:t>Starterklasse</a:t>
            </a:r>
            <a:endParaRPr lang="en-US" sz="6761" dirty="0">
              <a:solidFill>
                <a:srgbClr val="FFF2F9"/>
              </a:solidFill>
              <a:latin typeface="Bakerie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5969244"/>
            <a:ext cx="2174635" cy="46146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5199" y="3030343"/>
            <a:ext cx="10371563" cy="5730936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893009" y="4829206"/>
            <a:ext cx="4515884" cy="2906561"/>
            <a:chOff x="0" y="0"/>
            <a:chExt cx="5513070" cy="3548380"/>
          </a:xfrm>
        </p:grpSpPr>
        <p:sp>
          <p:nvSpPr>
            <p:cNvPr id="4" name="Freeform 4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3"/>
              <a:stretch>
                <a:fillRect b="-1028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904965" y="3737211"/>
            <a:ext cx="4202857" cy="3082858"/>
            <a:chOff x="0" y="0"/>
            <a:chExt cx="4198620" cy="3079750"/>
          </a:xfrm>
        </p:grpSpPr>
        <p:sp>
          <p:nvSpPr>
            <p:cNvPr id="6" name="Freeform 6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4"/>
              <a:stretch>
                <a:fillRect t="-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404208" y="69198"/>
            <a:ext cx="2776625" cy="29736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57789">
            <a:off x="568657" y="643109"/>
            <a:ext cx="4561001" cy="116875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594622">
            <a:off x="901550" y="2370174"/>
            <a:ext cx="8488995" cy="91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</a:pPr>
            <a:r>
              <a:rPr lang="en-US" sz="7400" spc="148">
                <a:solidFill>
                  <a:srgbClr val="000000"/>
                </a:solidFill>
                <a:latin typeface="More Sugar Thin"/>
              </a:rPr>
              <a:t>"Unterrichtsinhalte"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2008" y="3714346"/>
            <a:ext cx="8115300" cy="449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7"/>
              </a:lnSpc>
            </a:pPr>
            <a:endParaRPr dirty="0"/>
          </a:p>
          <a:p>
            <a:pPr marL="591013" lvl="1" indent="-295507">
              <a:lnSpc>
                <a:spcPts val="2737"/>
              </a:lnSpc>
              <a:buFont typeface="Arial"/>
              <a:buChar char="•"/>
            </a:pP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Sprechen</a:t>
            </a:r>
            <a:r>
              <a:rPr lang="en-US" sz="2737" spc="54" dirty="0">
                <a:solidFill>
                  <a:srgbClr val="000000"/>
                </a:solidFill>
                <a:latin typeface="Arimo"/>
              </a:rPr>
              <a:t> und </a:t>
            </a: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Sprachbewusstsein</a:t>
            </a:r>
            <a:endParaRPr lang="en-US" sz="2737" spc="54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737"/>
              </a:lnSpc>
            </a:pPr>
            <a:endParaRPr lang="en-US" sz="2737" spc="54" dirty="0">
              <a:solidFill>
                <a:srgbClr val="000000"/>
              </a:solidFill>
              <a:latin typeface="Arimo"/>
            </a:endParaRPr>
          </a:p>
          <a:p>
            <a:pPr marL="591013" lvl="1" indent="-295507">
              <a:lnSpc>
                <a:spcPts val="2737"/>
              </a:lnSpc>
              <a:buFont typeface="Arial"/>
              <a:buChar char="•"/>
            </a:pP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Visuelle</a:t>
            </a:r>
            <a:r>
              <a:rPr lang="en-US" sz="2737" spc="54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Wahrnehmung</a:t>
            </a:r>
            <a:endParaRPr lang="en-US" sz="2737" spc="54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737"/>
              </a:lnSpc>
            </a:pPr>
            <a:endParaRPr lang="en-US" sz="2737" spc="54" dirty="0">
              <a:solidFill>
                <a:srgbClr val="000000"/>
              </a:solidFill>
              <a:latin typeface="Arimo"/>
            </a:endParaRPr>
          </a:p>
          <a:p>
            <a:pPr marL="591013" lvl="1" indent="-295507">
              <a:lnSpc>
                <a:spcPts val="2737"/>
              </a:lnSpc>
              <a:buFont typeface="Arial"/>
              <a:buChar char="•"/>
            </a:pP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Grafomotorik</a:t>
            </a:r>
            <a:endParaRPr lang="en-US" sz="2737" spc="54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737"/>
              </a:lnSpc>
            </a:pPr>
            <a:endParaRPr lang="en-US" sz="2737" spc="54" dirty="0">
              <a:solidFill>
                <a:srgbClr val="000000"/>
              </a:solidFill>
              <a:latin typeface="Arimo"/>
            </a:endParaRPr>
          </a:p>
          <a:p>
            <a:pPr marL="591013" lvl="1" indent="-295507">
              <a:lnSpc>
                <a:spcPts val="2737"/>
              </a:lnSpc>
              <a:buFont typeface="Arial"/>
              <a:buChar char="•"/>
            </a:pP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Mathematisches</a:t>
            </a:r>
            <a:r>
              <a:rPr lang="en-US" sz="2737" spc="54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Verständnis</a:t>
            </a:r>
            <a:endParaRPr lang="en-US" sz="2737" spc="54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737"/>
              </a:lnSpc>
            </a:pPr>
            <a:endParaRPr lang="en-US" sz="2737" spc="54" dirty="0">
              <a:solidFill>
                <a:srgbClr val="000000"/>
              </a:solidFill>
              <a:latin typeface="Arimo"/>
            </a:endParaRPr>
          </a:p>
          <a:p>
            <a:pPr marL="591013" lvl="1" indent="-295507">
              <a:lnSpc>
                <a:spcPts val="2737"/>
              </a:lnSpc>
              <a:buFont typeface="Arial"/>
              <a:buChar char="•"/>
            </a:pP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logisches</a:t>
            </a:r>
            <a:r>
              <a:rPr lang="en-US" sz="2737" spc="54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Denken</a:t>
            </a:r>
            <a:r>
              <a:rPr lang="en-US" sz="2737" spc="54" dirty="0">
                <a:solidFill>
                  <a:srgbClr val="000000"/>
                </a:solidFill>
                <a:latin typeface="Arimo"/>
              </a:rPr>
              <a:t> / Wissen</a:t>
            </a:r>
          </a:p>
          <a:p>
            <a:pPr>
              <a:lnSpc>
                <a:spcPts val="2737"/>
              </a:lnSpc>
            </a:pPr>
            <a:endParaRPr lang="en-US" sz="2737" spc="54" dirty="0">
              <a:solidFill>
                <a:srgbClr val="000000"/>
              </a:solidFill>
              <a:latin typeface="Arimo"/>
            </a:endParaRPr>
          </a:p>
          <a:p>
            <a:pPr marL="591013" lvl="1" indent="-295507">
              <a:lnSpc>
                <a:spcPts val="2737"/>
              </a:lnSpc>
              <a:buFont typeface="Arial"/>
              <a:buChar char="•"/>
            </a:pP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Ausdauer</a:t>
            </a:r>
            <a:r>
              <a:rPr lang="en-US" sz="2737" spc="54" dirty="0">
                <a:solidFill>
                  <a:srgbClr val="000000"/>
                </a:solidFill>
                <a:latin typeface="Arimo"/>
              </a:rPr>
              <a:t> und </a:t>
            </a:r>
            <a:r>
              <a:rPr lang="en-US" sz="2737" spc="54" dirty="0" err="1">
                <a:solidFill>
                  <a:srgbClr val="000000"/>
                </a:solidFill>
                <a:latin typeface="Arimo"/>
              </a:rPr>
              <a:t>Konzentration</a:t>
            </a:r>
            <a:endParaRPr lang="en-US" sz="2737" spc="54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737"/>
              </a:lnSpc>
            </a:pPr>
            <a:endParaRPr lang="en-US" sz="2737" spc="54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644467" y="1028700"/>
            <a:ext cx="6999065" cy="2153115"/>
            <a:chOff x="0" y="0"/>
            <a:chExt cx="4288786" cy="131935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296532" cy="1325840"/>
            </a:xfrm>
            <a:custGeom>
              <a:avLst/>
              <a:gdLst/>
              <a:ahLst/>
              <a:cxnLst/>
              <a:rect l="l" t="t" r="r" b="b"/>
              <a:pathLst>
                <a:path w="4296532" h="1325840">
                  <a:moveTo>
                    <a:pt x="3357632" y="1314653"/>
                  </a:moveTo>
                  <a:cubicBezTo>
                    <a:pt x="3357632" y="1314653"/>
                    <a:pt x="2937879" y="1325840"/>
                    <a:pt x="2475295" y="1323219"/>
                  </a:cubicBezTo>
                  <a:cubicBezTo>
                    <a:pt x="1814681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50627" y="7673"/>
                  </a:cubicBezTo>
                  <a:cubicBezTo>
                    <a:pt x="2718953" y="0"/>
                    <a:pt x="3182880" y="7673"/>
                    <a:pt x="3182880" y="7673"/>
                  </a:cubicBezTo>
                  <a:cubicBezTo>
                    <a:pt x="3551188" y="15152"/>
                    <a:pt x="3914501" y="84484"/>
                    <a:pt x="4112241" y="207066"/>
                  </a:cubicBezTo>
                  <a:cubicBezTo>
                    <a:pt x="4263258" y="300683"/>
                    <a:pt x="4296532" y="425358"/>
                    <a:pt x="4287391" y="628876"/>
                  </a:cubicBezTo>
                  <a:lnTo>
                    <a:pt x="4287391" y="628879"/>
                  </a:lnTo>
                  <a:cubicBezTo>
                    <a:pt x="4287392" y="1072714"/>
                    <a:pt x="4004395" y="1286812"/>
                    <a:pt x="3357632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401884" y="3720247"/>
            <a:ext cx="6485167" cy="5259395"/>
            <a:chOff x="0" y="0"/>
            <a:chExt cx="1538939" cy="12480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38939" cy="1248062"/>
            </a:xfrm>
            <a:custGeom>
              <a:avLst/>
              <a:gdLst/>
              <a:ahLst/>
              <a:cxnLst/>
              <a:rect l="l" t="t" r="r" b="b"/>
              <a:pathLst>
                <a:path w="1538939" h="1248062">
                  <a:moveTo>
                    <a:pt x="0" y="0"/>
                  </a:moveTo>
                  <a:lnTo>
                    <a:pt x="1538939" y="0"/>
                  </a:lnTo>
                  <a:lnTo>
                    <a:pt x="153893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00949" y="3720247"/>
            <a:ext cx="6485167" cy="5259395"/>
            <a:chOff x="0" y="0"/>
            <a:chExt cx="1538939" cy="1248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38939" cy="1248062"/>
            </a:xfrm>
            <a:custGeom>
              <a:avLst/>
              <a:gdLst/>
              <a:ahLst/>
              <a:cxnLst/>
              <a:rect l="l" t="t" r="r" b="b"/>
              <a:pathLst>
                <a:path w="1538939" h="1248062">
                  <a:moveTo>
                    <a:pt x="0" y="0"/>
                  </a:moveTo>
                  <a:lnTo>
                    <a:pt x="1538939" y="0"/>
                  </a:lnTo>
                  <a:lnTo>
                    <a:pt x="1538939" y="1248062"/>
                  </a:lnTo>
                  <a:lnTo>
                    <a:pt x="0" y="1248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61251" y="6950676"/>
            <a:ext cx="3196099" cy="5013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45791">
            <a:off x="543150" y="1673598"/>
            <a:ext cx="4931114" cy="1892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5749" y="5917239"/>
            <a:ext cx="2702958" cy="415041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451899" y="1724109"/>
            <a:ext cx="5384202" cy="895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1"/>
              </a:lnSpc>
            </a:pPr>
            <a:r>
              <a:rPr lang="en-US" sz="6761" dirty="0" err="1">
                <a:solidFill>
                  <a:srgbClr val="FFF2F9"/>
                </a:solidFill>
                <a:latin typeface="Bakerie Bold"/>
              </a:rPr>
              <a:t>Ablauf</a:t>
            </a:r>
            <a:endParaRPr lang="en-US" sz="6761" dirty="0">
              <a:solidFill>
                <a:srgbClr val="FFF2F9"/>
              </a:solidFill>
              <a:latin typeface="Bakeri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03286" y="4699270"/>
            <a:ext cx="5859463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1921" lvl="1" indent="-305961">
              <a:lnSpc>
                <a:spcPts val="2834"/>
              </a:lnSpc>
              <a:buFont typeface="Arial"/>
              <a:buChar char="•"/>
            </a:pP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liegt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in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Elternhand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und muss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selbstständig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organisiert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werden</a:t>
            </a:r>
            <a:endParaRPr lang="en-US" sz="2834" spc="56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834"/>
              </a:lnSpc>
            </a:pPr>
            <a:endParaRPr lang="en-US" sz="2834" spc="56" dirty="0">
              <a:solidFill>
                <a:srgbClr val="000000"/>
              </a:solidFill>
              <a:latin typeface="Arimo"/>
            </a:endParaRPr>
          </a:p>
          <a:p>
            <a:pPr marL="611921" lvl="1" indent="-305961">
              <a:lnSpc>
                <a:spcPts val="2834"/>
              </a:lnSpc>
              <a:buFont typeface="Arial"/>
              <a:buChar char="•"/>
            </a:pP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Fahrgemeinschaften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bilden</a:t>
            </a:r>
            <a:endParaRPr lang="en-US" sz="2834" spc="56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834"/>
              </a:lnSpc>
            </a:pPr>
            <a:endParaRPr lang="en-US" sz="2834" spc="56" dirty="0">
              <a:solidFill>
                <a:srgbClr val="000000"/>
              </a:solidFill>
              <a:latin typeface="Arimo"/>
            </a:endParaRPr>
          </a:p>
          <a:p>
            <a:pPr marL="611921" lvl="1" indent="-305961">
              <a:lnSpc>
                <a:spcPts val="2834"/>
              </a:lnSpc>
              <a:buFont typeface="Arial"/>
              <a:buChar char="•"/>
            </a:pP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Busfahren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"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üben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" mit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Geschwister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-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oder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Nachbarkinder</a:t>
            </a:r>
            <a:r>
              <a:rPr lang="de-DE" sz="2834" spc="56" dirty="0">
                <a:solidFill>
                  <a:srgbClr val="000000"/>
                </a:solidFill>
                <a:latin typeface="Arimo"/>
              </a:rPr>
              <a:t>n 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(Kinder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unter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6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Jahren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dürfen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VWS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kostenlos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34" spc="56" dirty="0" err="1">
                <a:solidFill>
                  <a:srgbClr val="000000"/>
                </a:solidFill>
                <a:latin typeface="Arimo"/>
              </a:rPr>
              <a:t>benutzen</a:t>
            </a:r>
            <a:r>
              <a:rPr lang="en-US" sz="2834" spc="56" dirty="0">
                <a:solidFill>
                  <a:srgbClr val="000000"/>
                </a:solidFill>
                <a:latin typeface="Arimo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14878" y="4103610"/>
            <a:ext cx="4459178" cy="37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>
                <a:solidFill>
                  <a:srgbClr val="000000"/>
                </a:solidFill>
                <a:latin typeface="More Sugar Thin"/>
              </a:rPr>
              <a:t>"DER SCHULWEG"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32670" y="4699270"/>
            <a:ext cx="6021725" cy="366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3296" lvl="1" indent="-276648">
              <a:lnSpc>
                <a:spcPts val="2562"/>
              </a:lnSpc>
              <a:buFont typeface="Arial"/>
              <a:buChar char="•"/>
            </a:pP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Treffpunkt</a:t>
            </a:r>
            <a:r>
              <a:rPr lang="en-US" sz="2562" spc="5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Schulhof</a:t>
            </a:r>
            <a:r>
              <a:rPr lang="en-US" sz="2562" spc="51" dirty="0">
                <a:solidFill>
                  <a:srgbClr val="000000"/>
                </a:solidFill>
                <a:latin typeface="Arimo"/>
              </a:rPr>
              <a:t> - die </a:t>
            </a: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Starterklassenlehrkräfte</a:t>
            </a:r>
            <a:r>
              <a:rPr lang="en-US" sz="2562" spc="5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holen</a:t>
            </a:r>
            <a:r>
              <a:rPr lang="en-US" sz="2562" spc="51" dirty="0">
                <a:solidFill>
                  <a:srgbClr val="000000"/>
                </a:solidFill>
                <a:latin typeface="Arimo"/>
              </a:rPr>
              <a:t> die Kinder ab</a:t>
            </a:r>
          </a:p>
          <a:p>
            <a:pPr>
              <a:lnSpc>
                <a:spcPts val="2562"/>
              </a:lnSpc>
            </a:pPr>
            <a:endParaRPr lang="en-US" sz="2562" spc="51" dirty="0">
              <a:solidFill>
                <a:srgbClr val="000000"/>
              </a:solidFill>
              <a:latin typeface="Arimo"/>
            </a:endParaRPr>
          </a:p>
          <a:p>
            <a:pPr marL="553296" lvl="1" indent="-276648">
              <a:lnSpc>
                <a:spcPts val="2562"/>
              </a:lnSpc>
              <a:buFont typeface="Arial"/>
              <a:buChar char="•"/>
            </a:pP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Beginn</a:t>
            </a:r>
            <a:r>
              <a:rPr lang="en-US" sz="2562" spc="51" dirty="0">
                <a:solidFill>
                  <a:srgbClr val="000000"/>
                </a:solidFill>
                <a:latin typeface="Arimo"/>
              </a:rPr>
              <a:t> des "</a:t>
            </a: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Unterrichts</a:t>
            </a:r>
            <a:r>
              <a:rPr lang="en-US" sz="2562" spc="51" dirty="0">
                <a:solidFill>
                  <a:srgbClr val="000000"/>
                </a:solidFill>
                <a:latin typeface="Arimo"/>
              </a:rPr>
              <a:t>": 8.00 </a:t>
            </a: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Uhr</a:t>
            </a:r>
            <a:endParaRPr lang="en-US" sz="2562" spc="5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562"/>
              </a:lnSpc>
            </a:pPr>
            <a:endParaRPr lang="en-US" sz="2562" spc="51" dirty="0">
              <a:solidFill>
                <a:srgbClr val="000000"/>
              </a:solidFill>
              <a:latin typeface="Arimo"/>
            </a:endParaRPr>
          </a:p>
          <a:p>
            <a:pPr marL="553296" lvl="1" indent="-276648">
              <a:lnSpc>
                <a:spcPts val="2562"/>
              </a:lnSpc>
              <a:buFont typeface="Arial"/>
              <a:buChar char="•"/>
            </a:pPr>
            <a:r>
              <a:rPr lang="en-US" sz="2562" spc="51" dirty="0">
                <a:solidFill>
                  <a:srgbClr val="000000"/>
                </a:solidFill>
                <a:latin typeface="Arimo"/>
              </a:rPr>
              <a:t>Ende des "</a:t>
            </a: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Unterrichts</a:t>
            </a:r>
            <a:r>
              <a:rPr lang="en-US" sz="2562" spc="51" dirty="0">
                <a:solidFill>
                  <a:srgbClr val="000000"/>
                </a:solidFill>
                <a:latin typeface="Arimo"/>
              </a:rPr>
              <a:t>": ca. 8.45 </a:t>
            </a: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Uhr</a:t>
            </a:r>
            <a:endParaRPr lang="en-US" sz="2562" spc="5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562"/>
              </a:lnSpc>
            </a:pPr>
            <a:endParaRPr lang="en-US" sz="2562" spc="51" dirty="0">
              <a:solidFill>
                <a:srgbClr val="000000"/>
              </a:solidFill>
              <a:latin typeface="Arimo"/>
            </a:endParaRPr>
          </a:p>
          <a:p>
            <a:pPr marL="553296" lvl="1" indent="-276648">
              <a:lnSpc>
                <a:spcPts val="2562"/>
              </a:lnSpc>
              <a:buFont typeface="Arial"/>
              <a:buChar char="•"/>
            </a:pPr>
            <a:r>
              <a:rPr lang="en-US" sz="2562" spc="51" dirty="0">
                <a:solidFill>
                  <a:srgbClr val="000000"/>
                </a:solidFill>
                <a:latin typeface="Arimo"/>
              </a:rPr>
              <a:t>Bei </a:t>
            </a: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Bedarf</a:t>
            </a:r>
            <a:r>
              <a:rPr lang="en-US" sz="2562" spc="51" dirty="0">
                <a:solidFill>
                  <a:srgbClr val="000000"/>
                </a:solidFill>
                <a:latin typeface="Arimo"/>
              </a:rPr>
              <a:t>: Zeit für </a:t>
            </a: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kurze</a:t>
            </a:r>
            <a:r>
              <a:rPr lang="en-US" sz="2562" spc="5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2" spc="51" dirty="0" err="1">
                <a:solidFill>
                  <a:srgbClr val="000000"/>
                </a:solidFill>
                <a:latin typeface="Arimo"/>
              </a:rPr>
              <a:t>Elterngespräche</a:t>
            </a:r>
            <a:endParaRPr lang="en-US" sz="2562" spc="51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562"/>
              </a:lnSpc>
            </a:pPr>
            <a:endParaRPr lang="en-US" sz="2562" spc="5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413943" y="4103592"/>
            <a:ext cx="4459178" cy="37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>
                <a:solidFill>
                  <a:srgbClr val="000000"/>
                </a:solidFill>
                <a:latin typeface="More Sugar Thin"/>
              </a:rPr>
              <a:t>"IN DER SCHULE"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851702" y="180053"/>
            <a:ext cx="5517344" cy="1697294"/>
            <a:chOff x="0" y="0"/>
            <a:chExt cx="4288786" cy="131935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296532" cy="1325840"/>
            </a:xfrm>
            <a:custGeom>
              <a:avLst/>
              <a:gdLst/>
              <a:ahLst/>
              <a:cxnLst/>
              <a:rect l="l" t="t" r="r" b="b"/>
              <a:pathLst>
                <a:path w="4296532" h="1325840">
                  <a:moveTo>
                    <a:pt x="3357632" y="1314653"/>
                  </a:moveTo>
                  <a:cubicBezTo>
                    <a:pt x="3357632" y="1314653"/>
                    <a:pt x="2937879" y="1325840"/>
                    <a:pt x="2475295" y="1323219"/>
                  </a:cubicBezTo>
                  <a:cubicBezTo>
                    <a:pt x="1814681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50627" y="7673"/>
                  </a:cubicBezTo>
                  <a:cubicBezTo>
                    <a:pt x="2718953" y="0"/>
                    <a:pt x="3182880" y="7673"/>
                    <a:pt x="3182880" y="7673"/>
                  </a:cubicBezTo>
                  <a:cubicBezTo>
                    <a:pt x="3551188" y="15152"/>
                    <a:pt x="3914501" y="84484"/>
                    <a:pt x="4112241" y="207066"/>
                  </a:cubicBezTo>
                  <a:cubicBezTo>
                    <a:pt x="4263258" y="300683"/>
                    <a:pt x="4296532" y="425358"/>
                    <a:pt x="4287391" y="628876"/>
                  </a:cubicBezTo>
                  <a:lnTo>
                    <a:pt x="4287391" y="628879"/>
                  </a:lnTo>
                  <a:cubicBezTo>
                    <a:pt x="4287392" y="1072714"/>
                    <a:pt x="4004395" y="1286812"/>
                    <a:pt x="3357632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813554" y="3116270"/>
            <a:ext cx="14950446" cy="3717869"/>
            <a:chOff x="-17882" y="0"/>
            <a:chExt cx="1079043" cy="989845"/>
          </a:xfrm>
        </p:grpSpPr>
        <p:sp>
          <p:nvSpPr>
            <p:cNvPr id="5" name="Freeform 5"/>
            <p:cNvSpPr/>
            <p:nvPr/>
          </p:nvSpPr>
          <p:spPr>
            <a:xfrm>
              <a:off x="-17882" y="0"/>
              <a:ext cx="1079043" cy="989845"/>
            </a:xfrm>
            <a:custGeom>
              <a:avLst/>
              <a:gdLst/>
              <a:ahLst/>
              <a:cxnLst/>
              <a:rect l="l" t="t" r="r" b="b"/>
              <a:pathLst>
                <a:path w="1079043" h="1856935">
                  <a:moveTo>
                    <a:pt x="0" y="0"/>
                  </a:moveTo>
                  <a:lnTo>
                    <a:pt x="1079043" y="0"/>
                  </a:lnTo>
                  <a:lnTo>
                    <a:pt x="1079043" y="1856935"/>
                  </a:lnTo>
                  <a:lnTo>
                    <a:pt x="0" y="1856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53197" y="5741940"/>
            <a:ext cx="2107343" cy="46829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61251" y="6950676"/>
            <a:ext cx="3196099" cy="50134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67600" y="7124700"/>
            <a:ext cx="2667000" cy="285622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255418" y="694472"/>
            <a:ext cx="4709912" cy="78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</a:pPr>
            <a:r>
              <a:rPr lang="en-US" sz="5914">
                <a:solidFill>
                  <a:srgbClr val="FFF2F9"/>
                </a:solidFill>
                <a:latin typeface="Bakerie"/>
              </a:rPr>
              <a:t>Gruppenbildung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31642" y="3695700"/>
            <a:ext cx="15060958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873"/>
              </a:lnSpc>
              <a:buFontTx/>
              <a:buChar char="-"/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Die Gruppen der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Starterklasse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sind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nicht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automatisch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die Klassen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zum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neuen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Schuljahr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. </a:t>
            </a:r>
          </a:p>
          <a:p>
            <a:pPr marL="457200" indent="-457200" algn="just">
              <a:lnSpc>
                <a:spcPts val="2873"/>
              </a:lnSpc>
              <a:buFontTx/>
              <a:buChar char="-"/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algn="just">
              <a:lnSpc>
                <a:spcPts val="2873"/>
              </a:lnSpc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marL="457200" indent="-457200" algn="just">
              <a:lnSpc>
                <a:spcPts val="2873"/>
              </a:lnSpc>
              <a:buFontTx/>
              <a:buChar char="-"/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Bei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Änderungswünschen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kommen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Sie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bitte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auf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uns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zu. </a:t>
            </a:r>
          </a:p>
        </p:txBody>
      </p:sp>
    </p:spTree>
    <p:extLst>
      <p:ext uri="{BB962C8B-B14F-4D97-AF65-F5344CB8AC3E}">
        <p14:creationId xmlns:p14="http://schemas.microsoft.com/office/powerpoint/2010/main" val="248687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851702" y="291919"/>
            <a:ext cx="5517344" cy="1697294"/>
            <a:chOff x="0" y="0"/>
            <a:chExt cx="4288786" cy="131935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296532" cy="1325840"/>
            </a:xfrm>
            <a:custGeom>
              <a:avLst/>
              <a:gdLst/>
              <a:ahLst/>
              <a:cxnLst/>
              <a:rect l="l" t="t" r="r" b="b"/>
              <a:pathLst>
                <a:path w="4296532" h="1325840">
                  <a:moveTo>
                    <a:pt x="3357632" y="1314653"/>
                  </a:moveTo>
                  <a:cubicBezTo>
                    <a:pt x="3357632" y="1314653"/>
                    <a:pt x="2937879" y="1325840"/>
                    <a:pt x="2475295" y="1323219"/>
                  </a:cubicBezTo>
                  <a:cubicBezTo>
                    <a:pt x="1814681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50627" y="7673"/>
                  </a:cubicBezTo>
                  <a:cubicBezTo>
                    <a:pt x="2718953" y="0"/>
                    <a:pt x="3182880" y="7673"/>
                    <a:pt x="3182880" y="7673"/>
                  </a:cubicBezTo>
                  <a:cubicBezTo>
                    <a:pt x="3551188" y="15152"/>
                    <a:pt x="3914501" y="84484"/>
                    <a:pt x="4112241" y="207066"/>
                  </a:cubicBezTo>
                  <a:cubicBezTo>
                    <a:pt x="4263258" y="300683"/>
                    <a:pt x="4296532" y="425358"/>
                    <a:pt x="4287391" y="628876"/>
                  </a:cubicBezTo>
                  <a:lnTo>
                    <a:pt x="4287391" y="628879"/>
                  </a:lnTo>
                  <a:cubicBezTo>
                    <a:pt x="4287392" y="1072714"/>
                    <a:pt x="4004395" y="1286812"/>
                    <a:pt x="3357632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813555" y="1882831"/>
            <a:ext cx="14256977" cy="6537269"/>
            <a:chOff x="-17882" y="0"/>
            <a:chExt cx="1079043" cy="989845"/>
          </a:xfrm>
        </p:grpSpPr>
        <p:sp>
          <p:nvSpPr>
            <p:cNvPr id="5" name="Freeform 5"/>
            <p:cNvSpPr/>
            <p:nvPr/>
          </p:nvSpPr>
          <p:spPr>
            <a:xfrm>
              <a:off x="-17882" y="0"/>
              <a:ext cx="1079043" cy="989845"/>
            </a:xfrm>
            <a:custGeom>
              <a:avLst/>
              <a:gdLst/>
              <a:ahLst/>
              <a:cxnLst/>
              <a:rect l="l" t="t" r="r" b="b"/>
              <a:pathLst>
                <a:path w="1079043" h="1856935">
                  <a:moveTo>
                    <a:pt x="0" y="0"/>
                  </a:moveTo>
                  <a:lnTo>
                    <a:pt x="1079043" y="0"/>
                  </a:lnTo>
                  <a:lnTo>
                    <a:pt x="1079043" y="1856935"/>
                  </a:lnTo>
                  <a:lnTo>
                    <a:pt x="0" y="1856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53197" y="5741940"/>
            <a:ext cx="2107343" cy="46829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61251" y="6950676"/>
            <a:ext cx="3196099" cy="50134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95274" y="8264180"/>
            <a:ext cx="2002347" cy="214441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250435" y="541273"/>
            <a:ext cx="4709912" cy="155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</a:pPr>
            <a:r>
              <a:rPr lang="en-US" sz="5914" dirty="0">
                <a:solidFill>
                  <a:srgbClr val="FFF2F9"/>
                </a:solidFill>
                <a:latin typeface="Bakerie"/>
              </a:rPr>
              <a:t>Das Personal der </a:t>
            </a:r>
            <a:r>
              <a:rPr lang="en-US" sz="5914" dirty="0" err="1">
                <a:solidFill>
                  <a:srgbClr val="FFF2F9"/>
                </a:solidFill>
                <a:latin typeface="Bakerie"/>
              </a:rPr>
              <a:t>Starterklasse</a:t>
            </a:r>
            <a:endParaRPr lang="en-US" sz="5914" dirty="0">
              <a:solidFill>
                <a:srgbClr val="FFF2F9"/>
              </a:solidFill>
              <a:latin typeface="Bakeri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30972" y="1605308"/>
            <a:ext cx="14020800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2873"/>
              </a:lnSpc>
              <a:buFontTx/>
              <a:buChar char="-"/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marL="457200" indent="-457200" algn="just">
              <a:lnSpc>
                <a:spcPts val="2873"/>
              </a:lnSpc>
              <a:buFontTx/>
              <a:buChar char="-"/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Die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Starterklasse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wird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geleitet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von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Herrn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Basedow und Frau Sander.</a:t>
            </a:r>
          </a:p>
          <a:p>
            <a:pPr algn="just">
              <a:lnSpc>
                <a:spcPts val="2873"/>
              </a:lnSpc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algn="just">
              <a:lnSpc>
                <a:spcPts val="2873"/>
              </a:lnSpc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marL="457200" indent="-457200" algn="just">
              <a:lnSpc>
                <a:spcPts val="2873"/>
              </a:lnSpc>
              <a:buFontTx/>
              <a:buChar char="-"/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Kontakt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: </a:t>
            </a:r>
            <a:r>
              <a:rPr lang="en-US" sz="2873" spc="57" dirty="0">
                <a:latin typeface="More Sugar Thi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mail@gs-deuz.de</a:t>
            </a:r>
            <a:r>
              <a:rPr lang="en-US" sz="2873" spc="57" dirty="0"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oder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02737 591103</a:t>
            </a:r>
          </a:p>
          <a:p>
            <a:pPr marL="457200" indent="-457200" algn="just">
              <a:lnSpc>
                <a:spcPts val="2873"/>
              </a:lnSpc>
              <a:buFontTx/>
              <a:buChar char="-"/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marL="457200" indent="-457200" algn="just">
              <a:lnSpc>
                <a:spcPts val="2873"/>
              </a:lnSpc>
              <a:buFontTx/>
              <a:buChar char="-"/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marL="457200" indent="-457200" algn="just">
              <a:lnSpc>
                <a:spcPts val="2873"/>
              </a:lnSpc>
              <a:buFontTx/>
              <a:buChar char="-"/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Achtung: Personal der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Starterklasse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ist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nicht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automatisch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die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Klassenlehrerin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im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neuen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Schuljahr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!</a:t>
            </a:r>
          </a:p>
          <a:p>
            <a:pPr marL="457200" indent="-457200" algn="just">
              <a:lnSpc>
                <a:spcPts val="2873"/>
              </a:lnSpc>
              <a:buFontTx/>
              <a:buChar char="-"/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>
              <a:lnSpc>
                <a:spcPts val="2873"/>
              </a:lnSpc>
            </a:pPr>
            <a:endParaRPr lang="en-US" sz="2873" spc="57" dirty="0">
              <a:solidFill>
                <a:srgbClr val="000000"/>
              </a:solidFill>
              <a:latin typeface="More Sugar Thin"/>
            </a:endParaRPr>
          </a:p>
          <a:p>
            <a:pPr marL="457200" indent="-457200">
              <a:lnSpc>
                <a:spcPts val="2873"/>
              </a:lnSpc>
              <a:buFontTx/>
              <a:buChar char="-"/>
            </a:pP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Den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Elternabend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vor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den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Sommerferien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bereitet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die Schulleitung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zusammen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mit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den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potentiellen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Klassenlehrkräften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gemeinsam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vor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. Aber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eine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endgültige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Personalentscheidung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ist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erst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zum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Start des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neuen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Schuljahres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möglich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32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851702" y="180053"/>
            <a:ext cx="5517344" cy="1697294"/>
            <a:chOff x="0" y="0"/>
            <a:chExt cx="4288786" cy="131935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296532" cy="1325840"/>
            </a:xfrm>
            <a:custGeom>
              <a:avLst/>
              <a:gdLst/>
              <a:ahLst/>
              <a:cxnLst/>
              <a:rect l="l" t="t" r="r" b="b"/>
              <a:pathLst>
                <a:path w="4296532" h="1325840">
                  <a:moveTo>
                    <a:pt x="3357632" y="1314653"/>
                  </a:moveTo>
                  <a:cubicBezTo>
                    <a:pt x="3357632" y="1314653"/>
                    <a:pt x="2937879" y="1325840"/>
                    <a:pt x="2475295" y="1323219"/>
                  </a:cubicBezTo>
                  <a:cubicBezTo>
                    <a:pt x="1814681" y="1321056"/>
                    <a:pt x="1057073" y="1313232"/>
                    <a:pt x="1057073" y="1313232"/>
                  </a:cubicBezTo>
                  <a:cubicBezTo>
                    <a:pt x="812931" y="1304398"/>
                    <a:pt x="565145" y="1287416"/>
                    <a:pt x="398404" y="1229239"/>
                  </a:cubicBezTo>
                  <a:cubicBezTo>
                    <a:pt x="120505" y="1132277"/>
                    <a:pt x="0" y="954749"/>
                    <a:pt x="0" y="628876"/>
                  </a:cubicBezTo>
                  <a:lnTo>
                    <a:pt x="0" y="62887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50627" y="7673"/>
                  </a:cubicBezTo>
                  <a:cubicBezTo>
                    <a:pt x="2718953" y="0"/>
                    <a:pt x="3182880" y="7673"/>
                    <a:pt x="3182880" y="7673"/>
                  </a:cubicBezTo>
                  <a:cubicBezTo>
                    <a:pt x="3551188" y="15152"/>
                    <a:pt x="3914501" y="84484"/>
                    <a:pt x="4112241" y="207066"/>
                  </a:cubicBezTo>
                  <a:cubicBezTo>
                    <a:pt x="4263258" y="300683"/>
                    <a:pt x="4296532" y="425358"/>
                    <a:pt x="4287391" y="628876"/>
                  </a:cubicBezTo>
                  <a:lnTo>
                    <a:pt x="4287391" y="628879"/>
                  </a:lnTo>
                  <a:cubicBezTo>
                    <a:pt x="4287392" y="1072714"/>
                    <a:pt x="4004395" y="1286812"/>
                    <a:pt x="3357632" y="1314653"/>
                  </a:cubicBezTo>
                  <a:close/>
                </a:path>
              </a:pathLst>
            </a:custGeom>
            <a:solidFill>
              <a:srgbClr val="844B3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255418" y="694472"/>
            <a:ext cx="4709912" cy="78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4"/>
              </a:lnSpc>
            </a:pPr>
            <a:r>
              <a:rPr lang="en-US" sz="5914">
                <a:solidFill>
                  <a:srgbClr val="FFF2F9"/>
                </a:solidFill>
                <a:latin typeface="Bakerie"/>
              </a:rPr>
              <a:t>Termine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572000" y="2606637"/>
            <a:ext cx="7355891" cy="2404811"/>
            <a:chOff x="0" y="0"/>
            <a:chExt cx="1079043" cy="928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9043" cy="928467"/>
            </a:xfrm>
            <a:custGeom>
              <a:avLst/>
              <a:gdLst/>
              <a:ahLst/>
              <a:cxnLst/>
              <a:rect l="l" t="t" r="r" b="b"/>
              <a:pathLst>
                <a:path w="1079043" h="928467">
                  <a:moveTo>
                    <a:pt x="0" y="0"/>
                  </a:moveTo>
                  <a:lnTo>
                    <a:pt x="1079043" y="0"/>
                  </a:lnTo>
                  <a:lnTo>
                    <a:pt x="1079043" y="928467"/>
                  </a:lnTo>
                  <a:lnTo>
                    <a:pt x="0" y="928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477000" y="3995766"/>
            <a:ext cx="3714972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de-DE" sz="2394" spc="47" dirty="0">
                <a:solidFill>
                  <a:srgbClr val="000000"/>
                </a:solidFill>
                <a:latin typeface="Arimo"/>
              </a:rPr>
              <a:t>April - Mai</a:t>
            </a:r>
            <a:endParaRPr lang="en-US" sz="2394" spc="47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55077" y="2835944"/>
            <a:ext cx="5010253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Zunächst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: </a:t>
            </a:r>
          </a:p>
          <a:p>
            <a:pPr algn="ctr">
              <a:lnSpc>
                <a:spcPts val="2873"/>
              </a:lnSpc>
            </a:pP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Besuche</a:t>
            </a:r>
            <a:r>
              <a:rPr lang="en-US" sz="2873" spc="57" dirty="0">
                <a:solidFill>
                  <a:srgbClr val="000000"/>
                </a:solidFill>
                <a:latin typeface="More Sugar Thin"/>
              </a:rPr>
              <a:t> in den </a:t>
            </a:r>
            <a:r>
              <a:rPr lang="en-US" sz="2873" spc="57" dirty="0" err="1">
                <a:solidFill>
                  <a:srgbClr val="000000"/>
                </a:solidFill>
                <a:latin typeface="More Sugar Thin"/>
              </a:rPr>
              <a:t>Kitas</a:t>
            </a:r>
            <a:endParaRPr lang="en-US" sz="2873" spc="57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2723" b="2723"/>
          <a:stretch>
            <a:fillRect/>
          </a:stretch>
        </p:blipFill>
        <p:spPr>
          <a:xfrm>
            <a:off x="6255418" y="6941151"/>
            <a:ext cx="5215273" cy="34210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t="824" b="824"/>
          <a:stretch>
            <a:fillRect/>
          </a:stretch>
        </p:blipFill>
        <p:spPr>
          <a:xfrm>
            <a:off x="0" y="5348088"/>
            <a:ext cx="2322868" cy="50768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l="5813" r="5813"/>
          <a:stretch>
            <a:fillRect/>
          </a:stretch>
        </p:blipFill>
        <p:spPr>
          <a:xfrm>
            <a:off x="14933370" y="6086318"/>
            <a:ext cx="3196099" cy="567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5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699467a-7335-4f16-98f4-ab9db714045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186DB2236D454AAF351036F159BC80" ma:contentTypeVersion="15" ma:contentTypeDescription="Ein neues Dokument erstellen." ma:contentTypeScope="" ma:versionID="a0a48974a7001bfe80d329ab949d33b9">
  <xsd:schema xmlns:xsd="http://www.w3.org/2001/XMLSchema" xmlns:xs="http://www.w3.org/2001/XMLSchema" xmlns:p="http://schemas.microsoft.com/office/2006/metadata/properties" xmlns:ns3="a512fba4-dc1e-4445-a0af-925bba0c4bd8" xmlns:ns4="0699467a-7335-4f16-98f4-ab9db7140450" targetNamespace="http://schemas.microsoft.com/office/2006/metadata/properties" ma:root="true" ma:fieldsID="d7b24075babde3771e243140b6f7bde0" ns3:_="" ns4:_="">
    <xsd:import namespace="a512fba4-dc1e-4445-a0af-925bba0c4bd8"/>
    <xsd:import namespace="0699467a-7335-4f16-98f4-ab9db714045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2fba4-dc1e-4445-a0af-925bba0c4b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9467a-7335-4f16-98f4-ab9db7140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00AA6-F562-4292-B39A-70C908A2A3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F219FA-F723-4C23-B72D-852CD3C71292}">
  <ds:schemaRefs>
    <ds:schemaRef ds:uri="0699467a-7335-4f16-98f4-ab9db7140450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512fba4-dc1e-4445-a0af-925bba0c4bd8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D6C0FD9-06DE-4F2F-95C9-2AB25CD1EE2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512fba4-dc1e-4445-a0af-925bba0c4bd8"/>
    <ds:schemaRef ds:uri="0699467a-7335-4f16-98f4-ab9db714045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Benutzerdefiniert</PresentationFormat>
  <Paragraphs>144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Bakerie Bold</vt:lpstr>
      <vt:lpstr>Arial</vt:lpstr>
      <vt:lpstr>Calibri</vt:lpstr>
      <vt:lpstr>More Sugar Thin</vt:lpstr>
      <vt:lpstr>Arimo Bold</vt:lpstr>
      <vt:lpstr>Bakerie</vt:lpstr>
      <vt:lpstr>Arimo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Blue Cute 3D Group Project Classroom School Education Presentation</dc:title>
  <dc:creator>Diana Habig</dc:creator>
  <cp:lastModifiedBy>Carolin Sander</cp:lastModifiedBy>
  <cp:revision>31</cp:revision>
  <dcterms:created xsi:type="dcterms:W3CDTF">2006-08-16T00:00:00Z</dcterms:created>
  <dcterms:modified xsi:type="dcterms:W3CDTF">2026-04-21T07:32:00Z</dcterms:modified>
  <dc:identifier>DAFZiqCinoI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0x0101000D186DB2236D454AAF351036F159BC80</vt:lpwstr>
  </property>
</Properties>
</file>